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8" r:id="rId3"/>
    <p:sldId id="287" r:id="rId4"/>
    <p:sldId id="281" r:id="rId5"/>
    <p:sldId id="282" r:id="rId6"/>
    <p:sldId id="259" r:id="rId7"/>
    <p:sldId id="260" r:id="rId8"/>
    <p:sldId id="286" r:id="rId9"/>
    <p:sldId id="268" r:id="rId10"/>
    <p:sldId id="269" r:id="rId11"/>
    <p:sldId id="288" r:id="rId12"/>
    <p:sldId id="289" r:id="rId13"/>
    <p:sldId id="290" r:id="rId14"/>
    <p:sldId id="291" r:id="rId15"/>
    <p:sldId id="292" r:id="rId16"/>
    <p:sldId id="261" r:id="rId17"/>
    <p:sldId id="270" r:id="rId18"/>
    <p:sldId id="283" r:id="rId19"/>
    <p:sldId id="284" r:id="rId20"/>
    <p:sldId id="271" r:id="rId21"/>
    <p:sldId id="265" r:id="rId22"/>
    <p:sldId id="264" r:id="rId23"/>
    <p:sldId id="266" r:id="rId24"/>
    <p:sldId id="267" r:id="rId25"/>
    <p:sldId id="280" r:id="rId26"/>
    <p:sldId id="272" r:id="rId27"/>
    <p:sldId id="273" r:id="rId28"/>
    <p:sldId id="274" r:id="rId29"/>
    <p:sldId id="275" r:id="rId30"/>
    <p:sldId id="276" r:id="rId31"/>
    <p:sldId id="277" r:id="rId32"/>
    <p:sldId id="278" r:id="rId33"/>
    <p:sldId id="279" r:id="rId34"/>
    <p:sldId id="262" r:id="rId35"/>
    <p:sldId id="263" r:id="rId36"/>
    <p:sldId id="257"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E7"/>
    <a:srgbClr val="FFFFCC"/>
    <a:srgbClr val="EBE1CB"/>
    <a:srgbClr val="80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1" d="100"/>
          <a:sy n="81" d="100"/>
        </p:scale>
        <p:origin x="-456"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D0E8650F-DF7D-404E-9589-8AFFBB1E1D2B}" type="datetimeFigureOut">
              <a:rPr lang="en-US"/>
              <a:pPr>
                <a:defRPr/>
              </a:pPr>
              <a:t>5/31/15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247E2698-B2E4-5448-85C9-D1DBAB7357A0}" type="slidenum">
              <a:rPr lang="en-US"/>
              <a:pPr>
                <a:defRPr/>
              </a:pPr>
              <a:t>‹#›</a:t>
            </a:fld>
            <a:endParaRPr lang="en-US"/>
          </a:p>
        </p:txBody>
      </p:sp>
    </p:spTree>
    <p:extLst>
      <p:ext uri="{BB962C8B-B14F-4D97-AF65-F5344CB8AC3E}">
        <p14:creationId xmlns:p14="http://schemas.microsoft.com/office/powerpoint/2010/main" val="324834666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b="0"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5B656C-999B-B546-8402-F752A7EB4C4B}"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mbria" charset="0"/>
                <a:cs typeface="Cambria" charset="0"/>
              </a:rPr>
              <a:t>Survey developed using Survey Monkey and distributed to students via e-mail.</a:t>
            </a:r>
            <a:endParaRPr lang="en-US">
              <a:latin typeface="Calibri"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D95784-CA99-A749-B2F6-949C12D7985D}" type="slidenum">
              <a:rPr lang="en-US" sz="1200"/>
              <a:pPr eaLnBrk="1" hangingPunct="1"/>
              <a:t>23</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7DEF49-BF23-744A-B232-FC596970D95B}" type="slidenum">
              <a:rPr lang="en-US" sz="1200"/>
              <a:pPr eaLnBrk="1" hangingPunct="1"/>
              <a:t>24</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mbria" charset="0"/>
                <a:cs typeface="Cambria" charset="0"/>
              </a:rPr>
              <a:t>                </a:t>
            </a:r>
          </a:p>
          <a:p>
            <a:pPr eaLnBrk="1" hangingPunct="1">
              <a:spcBef>
                <a:spcPct val="0"/>
              </a:spcBef>
            </a:pPr>
            <a:endParaRPr lang="en-US">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59F028-6E16-554C-BFC4-C5029411A3EC}" type="slidenum">
              <a:rPr lang="en-US" sz="1200"/>
              <a:pPr eaLnBrk="1" hangingPunct="1"/>
              <a:t>25</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mbria" charset="0"/>
                <a:cs typeface="Cambria" charset="0"/>
              </a:rPr>
              <a:t>This study aims to expand the current literature regarding student perceptions about flipped classrooms and to experiment incorporating an interactive, paperless team-based learning activity. The results of this study suggest that medical and graduate students desire a fun, creative activity while still being efficient.    </a:t>
            </a:r>
          </a:p>
          <a:p>
            <a:pPr eaLnBrk="1" hangingPunct="1">
              <a:spcBef>
                <a:spcPct val="0"/>
              </a:spcBef>
            </a:pPr>
            <a:r>
              <a:rPr lang="en-US" b="1" i="1">
                <a:solidFill>
                  <a:srgbClr val="FF0000"/>
                </a:solidFill>
                <a:latin typeface="Calibri" charset="0"/>
              </a:rPr>
              <a:t>Flipped classes don</a:t>
            </a:r>
            <a:r>
              <a:rPr lang="fr-FR" b="1" i="1">
                <a:solidFill>
                  <a:srgbClr val="FF0000"/>
                </a:solidFill>
                <a:latin typeface="Calibri" charset="0"/>
              </a:rPr>
              <a:t>’</a:t>
            </a:r>
            <a:r>
              <a:rPr lang="en-US" altLang="ja-JP" b="1" i="1">
                <a:solidFill>
                  <a:srgbClr val="FF0000"/>
                </a:solidFill>
                <a:latin typeface="Calibri" charset="0"/>
              </a:rPr>
              <a:t>t have to (or should) be the same so maybe a formula isn</a:t>
            </a:r>
            <a:r>
              <a:rPr lang="en-US" b="1" i="1">
                <a:solidFill>
                  <a:srgbClr val="FF0000"/>
                </a:solidFill>
                <a:latin typeface="Calibri" charset="0"/>
              </a:rPr>
              <a:t>’</a:t>
            </a:r>
            <a:r>
              <a:rPr lang="en-US" altLang="ja-JP" b="1" i="1">
                <a:solidFill>
                  <a:srgbClr val="FF0000"/>
                </a:solidFill>
                <a:latin typeface="Calibri" charset="0"/>
              </a:rPr>
              <a:t>t helpful but if you strive for systemic order and formulaic/methodical way of thinking then working toward a loose formula is desirable </a:t>
            </a:r>
            <a:endParaRPr lang="en-US" altLang="ja-JP" i="1">
              <a:solidFill>
                <a:srgbClr val="FF0000"/>
              </a:solidFill>
              <a:latin typeface="Cambria" charset="0"/>
              <a:cs typeface="Cambria" charset="0"/>
            </a:endParaRPr>
          </a:p>
          <a:p>
            <a:pPr eaLnBrk="1" hangingPunct="1">
              <a:spcBef>
                <a:spcPct val="0"/>
              </a:spcBef>
            </a:pPr>
            <a:r>
              <a:rPr lang="en-US">
                <a:latin typeface="Cambria" charset="0"/>
                <a:cs typeface="Cambria" charset="0"/>
              </a:rPr>
              <a:t> </a:t>
            </a: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C1026C-5C67-954E-A071-442EDE28E83E}" type="slidenum">
              <a:rPr lang="en-US" sz="1200"/>
              <a:pPr eaLnBrk="1" hangingPunct="1"/>
              <a:t>26</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64159E-9AEC-8E44-8C8F-6E7047133B1B}" type="slidenum">
              <a:rPr lang="en-US" sz="1200"/>
              <a:pPr eaLnBrk="1" hangingPunct="1"/>
              <a:t>27</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43CA9C-F81A-4B43-B6E4-3CB5A330AC63}" type="slidenum">
              <a:rPr lang="en-US" sz="1200"/>
              <a:pPr eaLnBrk="1" hangingPunct="1"/>
              <a:t>28</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8FFFDF-A764-5842-907C-B8D9B937CB63}" type="slidenum">
              <a:rPr lang="en-US" sz="1200"/>
              <a:pPr eaLnBrk="1" hangingPunct="1"/>
              <a:t>29</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8F027B-54CE-1A4E-86BA-13D9278CB0F6}" type="slidenum">
              <a:rPr lang="en-US" sz="1200"/>
              <a:pPr eaLnBrk="1" hangingPunct="1"/>
              <a:t>30</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Comments included they became experts on their own case and not the others, some finished their case earlier and just sat around rather than moving on (would have increased active participation allowing them to decide on which sounded most interesting…although they had to be responsible for all the material)</a:t>
            </a:r>
          </a:p>
          <a:p>
            <a:pPr eaLnBrk="1" hangingPunct="1">
              <a:spcBef>
                <a:spcPct val="0"/>
              </a:spcBef>
            </a:pPr>
            <a:endParaRPr lang="en-US">
              <a:latin typeface="Calibri" charset="0"/>
            </a:endParaRPr>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70AC20E-9170-A84B-AE30-913FB2E46242}" type="slidenum">
              <a:rPr lang="en-US" sz="1200"/>
              <a:pPr eaLnBrk="1" hangingPunct="1"/>
              <a:t>31</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347FAE-E4B0-F24F-9C9E-3F9A821AD10E}" type="slidenum">
              <a:rPr lang="en-US" sz="1200"/>
              <a:pPr eaLnBrk="1" hangingPunct="1"/>
              <a:t>32</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8BB883-B2A6-804F-8CAC-8C2FB2FEABA8}" type="slidenum">
              <a:rPr lang="en-US" sz="1200"/>
              <a:pPr eaLnBrk="1" hangingPunct="1"/>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Q&amp;A: </a:t>
            </a:r>
            <a:r>
              <a:rPr lang="en-US">
                <a:latin typeface="Cambria" charset="0"/>
                <a:cs typeface="Cambria" charset="0"/>
              </a:rPr>
              <a:t>(so students who need/would like more help, study, review can stay and others don’t have to)</a:t>
            </a: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4336B1-09A1-0942-B6AE-975FC565EB05}" type="slidenum">
              <a:rPr lang="en-US" sz="1200"/>
              <a:pPr eaLnBrk="1" hangingPunct="1"/>
              <a:t>33</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65909F-C117-8249-B3B1-F824E16AFDB4}" type="slidenum">
              <a:rPr lang="en-US" sz="1200"/>
              <a:pPr eaLnBrk="1" hangingPunct="1"/>
              <a:t>34</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4039D3-5D73-0F43-B2D6-19735FEC4F9F}" type="slidenum">
              <a:rPr lang="en-US" sz="1200"/>
              <a:pPr eaLnBrk="1" hangingPunct="1"/>
              <a:t>35</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 would love to keep this flipping conversation going so please let me know your experiences, trials/tribulations</a:t>
            </a:r>
          </a:p>
          <a:p>
            <a:pPr eaLnBrk="1" hangingPunct="1">
              <a:spcBef>
                <a:spcPct val="0"/>
              </a:spcBef>
            </a:pPr>
            <a:r>
              <a:rPr lang="en-US">
                <a:latin typeface="Calibri" charset="0"/>
              </a:rPr>
              <a:t>http://sd.keepcalm-o-matic.co.uk/i/keep-calm-and-flip-your-class.png</a:t>
            </a:r>
          </a:p>
          <a:p>
            <a:pPr eaLnBrk="1" hangingPunct="1">
              <a:spcBef>
                <a:spcPct val="0"/>
              </a:spcBef>
            </a:pPr>
            <a:r>
              <a:rPr lang="en-US">
                <a:latin typeface="Calibri" charset="0"/>
              </a:rPr>
              <a:t>http://www.billselak.com/wp-content/podcast/2012/04/flip-learning.jpg</a:t>
            </a: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0C7745-22E4-EF49-8D35-373234A8FF07}" type="slidenum">
              <a:rPr lang="en-US" sz="1200"/>
              <a:pPr eaLnBrk="1" hangingPunct="1"/>
              <a:t>36</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 want you image: http://i3.kym-cdn.com/entries/icons/original/000/002/872/i-want-you-giwy.jpg</a:t>
            </a:r>
          </a:p>
          <a:p>
            <a:pPr eaLnBrk="1" hangingPunct="1">
              <a:spcBef>
                <a:spcPct val="0"/>
              </a:spcBef>
            </a:pPr>
            <a:r>
              <a:rPr lang="en-US">
                <a:latin typeface="Calibri" charset="0"/>
              </a:rPr>
              <a:t>Flipped classroom image: http://3.bp.blogspot.com/-3xKxpxLEwKo/Uo_6vqMAKgI/AAAAAAAAiMo/2NSLaR_c8GY/s1600/flippedclassroom.png</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1E6AF0-5106-8543-95E3-D47D182AB56B}" type="slidenum">
              <a:rPr lang="en-US" sz="1200"/>
              <a:pPr eaLnBrk="1" hangingPunct="1"/>
              <a:t>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http://elearninginfographics.com/what-is-a-flipped-classroom-infographic-plus-the-educator-guide-to-flipped-classroom/</a:t>
            </a:r>
          </a:p>
          <a:p>
            <a:pPr eaLnBrk="1" hangingPunct="1">
              <a:spcBef>
                <a:spcPct val="0"/>
              </a:spcBef>
            </a:pPr>
            <a:endParaRPr lang="en-US">
              <a:latin typeface="Calibri" charset="0"/>
            </a:endParaRPr>
          </a:p>
          <a:p>
            <a:pPr eaLnBrk="1" hangingPunct="1">
              <a:spcBef>
                <a:spcPct val="0"/>
              </a:spcBef>
            </a:pPr>
            <a:r>
              <a:rPr lang="en-US">
                <a:latin typeface="Calibri" charset="0"/>
              </a:rPr>
              <a:t>According to my research there is a semantic issue with the definition of “flipped class”</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CB692B-9D2E-A04F-95BF-B0B54904D83A}" type="slidenum">
              <a:rPr lang="en-US" sz="1200"/>
              <a:pPr eaLnBrk="1" hangingPunct="1"/>
              <a:t>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Variety of question types (to avoid boredom/monotony)</a:t>
            </a:r>
          </a:p>
          <a:p>
            <a:pPr eaLnBrk="1" hangingPunct="1">
              <a:spcBef>
                <a:spcPct val="0"/>
              </a:spcBef>
            </a:pPr>
            <a:endParaRPr lang="en-US">
              <a:latin typeface="Calibri"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B6FB5C-AABF-3742-8BEC-12FB4C5627A0}" type="slidenum">
              <a:rPr lang="en-US" sz="1200"/>
              <a:pPr eaLnBrk="1" hangingPunct="1"/>
              <a:t>6</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3EDC88-1271-2E47-81F8-E6B261E01CAA}" type="slidenum">
              <a:rPr lang="en-US" sz="1200"/>
              <a:pPr eaLnBrk="1" hangingPunct="1"/>
              <a:t>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949029-BAB7-AC48-8C06-05FD75EDA2AE}" type="slidenum">
              <a:rPr lang="en-US" sz="1200"/>
              <a:pPr eaLnBrk="1" hangingPunct="1"/>
              <a:t>20</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DAC05A-4400-CD47-91A7-1BAD2A9E2480}" type="slidenum">
              <a:rPr lang="en-US" sz="1200"/>
              <a:pPr eaLnBrk="1" hangingPunct="1"/>
              <a:t>21</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mbria" charset="0"/>
                <a:cs typeface="Cambria" charset="0"/>
              </a:rPr>
              <a:t>Exam scores indicate that students performed better on the questions taught through the flipped class compared with the rest of the exam questions taught with traditional lecturing</a:t>
            </a:r>
          </a:p>
          <a:p>
            <a:pPr eaLnBrk="1" hangingPunct="1">
              <a:spcBef>
                <a:spcPct val="0"/>
              </a:spcBef>
            </a:pPr>
            <a:endParaRPr lang="en-US">
              <a:latin typeface="Calibri" charset="0"/>
            </a:endParaRPr>
          </a:p>
          <a:p>
            <a:pPr eaLnBrk="1" hangingPunct="1">
              <a:spcBef>
                <a:spcPct val="0"/>
              </a:spcBef>
            </a:pPr>
            <a:endParaRPr lang="en-US">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BCA99B-65CA-C549-AC57-982CAED66D9F}" type="slidenum">
              <a:rPr lang="en-US" sz="1200"/>
              <a:pPr eaLnBrk="1" hangingPunct="1"/>
              <a:t>22</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FFFCC"/>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638800"/>
          </a:xfrm>
          <a:prstGeom prst="rect">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effectLst>
                <a:outerShdw blurRad="38100" dist="38100" dir="2700000" algn="tl">
                  <a:srgbClr val="000000">
                    <a:alpha val="43137"/>
                  </a:srgbClr>
                </a:outerShdw>
              </a:effectLst>
            </a:endParaRPr>
          </a:p>
        </p:txBody>
      </p:sp>
      <p:cxnSp>
        <p:nvCxnSpPr>
          <p:cNvPr id="5" name="Straight Connector 4"/>
          <p:cNvCxnSpPr/>
          <p:nvPr/>
        </p:nvCxnSpPr>
        <p:spPr>
          <a:xfrm>
            <a:off x="0" y="5638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13" descr="V.SOM.IU..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29000" y="5791200"/>
            <a:ext cx="21717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ctrTitle"/>
          </p:nvPr>
        </p:nvSpPr>
        <p:spPr>
          <a:xfrm>
            <a:off x="685800" y="2130425"/>
            <a:ext cx="7772400" cy="1470025"/>
          </a:xfrm>
        </p:spPr>
        <p:txBody>
          <a:bodyPr/>
          <a:lstStyle>
            <a:lvl1pPr>
              <a:defRPr>
                <a:solidFill>
                  <a:schemeClr val="bg1"/>
                </a:solidFill>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19" name="Subtitle 2"/>
          <p:cNvSpPr>
            <a:spLocks noGrp="1"/>
          </p:cNvSpPr>
          <p:nvPr>
            <p:ph type="subTitle" idx="1"/>
          </p:nvPr>
        </p:nvSpPr>
        <p:spPr>
          <a:xfrm>
            <a:off x="1371600" y="3886200"/>
            <a:ext cx="6400800" cy="762000"/>
          </a:xfrm>
        </p:spPr>
        <p:txBody>
          <a:bodyPr/>
          <a:lstStyle>
            <a:lvl1pPr marL="0" indent="0" algn="ctr">
              <a:buNone/>
              <a:defRPr>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7951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60890A9-D218-0641-B5B3-382EBC550D9C}" type="datetimeFigureOut">
              <a:rPr lang="en-US"/>
              <a:pPr>
                <a:defRPr/>
              </a:pPr>
              <a:t>5/31/15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86D740-EB11-624B-9F06-7FC4C55634C0}" type="slidenum">
              <a:rPr lang="en-US"/>
              <a:pPr>
                <a:defRPr/>
              </a:pPr>
              <a:t>‹#›</a:t>
            </a:fld>
            <a:endParaRPr lang="en-US"/>
          </a:p>
        </p:txBody>
      </p:sp>
    </p:spTree>
    <p:extLst>
      <p:ext uri="{BB962C8B-B14F-4D97-AF65-F5344CB8AC3E}">
        <p14:creationId xmlns:p14="http://schemas.microsoft.com/office/powerpoint/2010/main" val="1564236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199"/>
            <a:ext cx="2057400" cy="53340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199"/>
            <a:ext cx="6019800" cy="5334001"/>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389CC1A-6568-8B45-90A3-953928914612}" type="datetimeFigureOut">
              <a:rPr lang="en-US"/>
              <a:pPr>
                <a:defRPr/>
              </a:pPr>
              <a:t>5/31/15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065504-5311-6F49-A130-A367A6C48AA3}" type="slidenum">
              <a:rPr lang="en-US"/>
              <a:pPr>
                <a:defRPr/>
              </a:pPr>
              <a:t>‹#›</a:t>
            </a:fld>
            <a:endParaRPr lang="en-US"/>
          </a:p>
        </p:txBody>
      </p:sp>
    </p:spTree>
    <p:extLst>
      <p:ext uri="{BB962C8B-B14F-4D97-AF65-F5344CB8AC3E}">
        <p14:creationId xmlns:p14="http://schemas.microsoft.com/office/powerpoint/2010/main" val="2517220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D15431-A59E-D94E-AA37-613A1553F97A}" type="datetimeFigureOut">
              <a:rPr lang="en-US"/>
              <a:pPr>
                <a:defRPr/>
              </a:pPr>
              <a:t>5/31/15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6C9C4C-C5AE-E649-B5CA-00166FB2BCA2}" type="slidenum">
              <a:rPr lang="en-US"/>
              <a:pPr>
                <a:defRPr/>
              </a:pPr>
              <a:t>‹#›</a:t>
            </a:fld>
            <a:endParaRPr lang="en-US"/>
          </a:p>
        </p:txBody>
      </p:sp>
    </p:spTree>
    <p:extLst>
      <p:ext uri="{BB962C8B-B14F-4D97-AF65-F5344CB8AC3E}">
        <p14:creationId xmlns:p14="http://schemas.microsoft.com/office/powerpoint/2010/main" val="2998094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41458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9144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3EE4CB-E589-904E-8FE8-70678AF6F693}" type="datetimeFigureOut">
              <a:rPr lang="en-US"/>
              <a:pPr>
                <a:defRPr/>
              </a:pPr>
              <a:t>5/31/15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709C01-A6BA-9E47-8EC4-497A88677012}" type="slidenum">
              <a:rPr lang="en-US"/>
              <a:pPr>
                <a:defRPr/>
              </a:pPr>
              <a:t>‹#›</a:t>
            </a:fld>
            <a:endParaRPr lang="en-US"/>
          </a:p>
        </p:txBody>
      </p:sp>
    </p:spTree>
    <p:extLst>
      <p:ext uri="{BB962C8B-B14F-4D97-AF65-F5344CB8AC3E}">
        <p14:creationId xmlns:p14="http://schemas.microsoft.com/office/powerpoint/2010/main" val="54476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2095C00-9B64-A94B-AD43-93E79897485B}" type="datetimeFigureOut">
              <a:rPr lang="en-US"/>
              <a:pPr>
                <a:defRPr/>
              </a:pPr>
              <a:t>5/31/15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D95E49-131B-5140-B079-3DA2C45584CA}" type="slidenum">
              <a:rPr lang="en-US"/>
              <a:pPr>
                <a:defRPr/>
              </a:pPr>
              <a:t>‹#›</a:t>
            </a:fld>
            <a:endParaRPr lang="en-US"/>
          </a:p>
        </p:txBody>
      </p:sp>
    </p:spTree>
    <p:extLst>
      <p:ext uri="{BB962C8B-B14F-4D97-AF65-F5344CB8AC3E}">
        <p14:creationId xmlns:p14="http://schemas.microsoft.com/office/powerpoint/2010/main" val="2031665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616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16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1549988-F351-AE44-8BEE-8CC9F11F152E}" type="datetimeFigureOut">
              <a:rPr lang="en-US"/>
              <a:pPr>
                <a:defRPr/>
              </a:pPr>
              <a:t>5/31/15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0ECA08C-55B0-DC42-8077-5A7CDCC53DAA}" type="slidenum">
              <a:rPr lang="en-US"/>
              <a:pPr>
                <a:defRPr/>
              </a:pPr>
              <a:t>‹#›</a:t>
            </a:fld>
            <a:endParaRPr lang="en-US"/>
          </a:p>
        </p:txBody>
      </p:sp>
    </p:spTree>
    <p:extLst>
      <p:ext uri="{BB962C8B-B14F-4D97-AF65-F5344CB8AC3E}">
        <p14:creationId xmlns:p14="http://schemas.microsoft.com/office/powerpoint/2010/main" val="1303465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655B08F-6747-FA45-9D32-A778C67B5559}" type="datetimeFigureOut">
              <a:rPr lang="en-US"/>
              <a:pPr>
                <a:defRPr/>
              </a:pPr>
              <a:t>5/31/15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4BBE00F-14B8-494E-A31B-1DC6BE58B785}" type="slidenum">
              <a:rPr lang="en-US"/>
              <a:pPr>
                <a:defRPr/>
              </a:pPr>
              <a:t>‹#›</a:t>
            </a:fld>
            <a:endParaRPr lang="en-US"/>
          </a:p>
        </p:txBody>
      </p:sp>
    </p:spTree>
    <p:extLst>
      <p:ext uri="{BB962C8B-B14F-4D97-AF65-F5344CB8AC3E}">
        <p14:creationId xmlns:p14="http://schemas.microsoft.com/office/powerpoint/2010/main" val="1993666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4756C07-10D3-AB48-814D-819C7A2BB557}" type="datetimeFigureOut">
              <a:rPr lang="en-US"/>
              <a:pPr>
                <a:defRPr/>
              </a:pPr>
              <a:t>5/31/15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C8AF066-CF0A-1943-9D4E-E0B9F240B89E}" type="slidenum">
              <a:rPr lang="en-US"/>
              <a:pPr>
                <a:defRPr/>
              </a:pPr>
              <a:t>‹#›</a:t>
            </a:fld>
            <a:endParaRPr lang="en-US"/>
          </a:p>
        </p:txBody>
      </p:sp>
    </p:spTree>
    <p:extLst>
      <p:ext uri="{BB962C8B-B14F-4D97-AF65-F5344CB8AC3E}">
        <p14:creationId xmlns:p14="http://schemas.microsoft.com/office/powerpoint/2010/main" val="382043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3008313" cy="9779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457201"/>
            <a:ext cx="5111750" cy="53339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1"/>
            <a:ext cx="3008313" cy="4356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DCFDD12-71E1-1D4B-AA62-EF2A35C3C616}" type="datetimeFigureOut">
              <a:rPr lang="en-US"/>
              <a:pPr>
                <a:defRPr/>
              </a:pPr>
              <a:t>5/31/15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F0761C-F7C4-2040-90F1-DDCEA73EF988}" type="slidenum">
              <a:rPr lang="en-US"/>
              <a:pPr>
                <a:defRPr/>
              </a:pPr>
              <a:t>‹#›</a:t>
            </a:fld>
            <a:endParaRPr lang="en-US"/>
          </a:p>
        </p:txBody>
      </p:sp>
    </p:spTree>
    <p:extLst>
      <p:ext uri="{BB962C8B-B14F-4D97-AF65-F5344CB8AC3E}">
        <p14:creationId xmlns:p14="http://schemas.microsoft.com/office/powerpoint/2010/main" val="2349976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423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9CD114-F3DF-3A4A-995E-370C4ED3532E}" type="datetimeFigureOut">
              <a:rPr lang="en-US"/>
              <a:pPr>
                <a:defRPr/>
              </a:pPr>
              <a:t>5/31/15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DBE384-DD30-9148-9297-70CF5D355FCF}" type="slidenum">
              <a:rPr lang="en-US"/>
              <a:pPr>
                <a:defRPr/>
              </a:pPr>
              <a:t>‹#›</a:t>
            </a:fld>
            <a:endParaRPr lang="en-US"/>
          </a:p>
        </p:txBody>
      </p:sp>
    </p:spTree>
    <p:extLst>
      <p:ext uri="{BB962C8B-B14F-4D97-AF65-F5344CB8AC3E}">
        <p14:creationId xmlns:p14="http://schemas.microsoft.com/office/powerpoint/2010/main" val="13303715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E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7620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mn-cs"/>
              </a:defRPr>
            </a:lvl1pPr>
          </a:lstStyle>
          <a:p>
            <a:pPr>
              <a:defRPr/>
            </a:pPr>
            <a:fld id="{E3421345-60EA-7640-B8C3-0F15D826B495}" type="datetimeFigureOut">
              <a:rPr lang="en-US"/>
              <a:pPr>
                <a:defRPr/>
              </a:pPr>
              <a:t>5/31/15</a:t>
            </a:fld>
            <a:endParaRPr lang="en-US"/>
          </a:p>
        </p:txBody>
      </p:sp>
      <p:sp>
        <p:nvSpPr>
          <p:cNvPr id="5" name="Footer Placeholder 4"/>
          <p:cNvSpPr>
            <a:spLocks noGrp="1"/>
          </p:cNvSpPr>
          <p:nvPr>
            <p:ph type="ftr" sz="quarter" idx="3"/>
          </p:nvPr>
        </p:nvSpPr>
        <p:spPr>
          <a:xfrm>
            <a:off x="3124200" y="7620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76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mn-cs"/>
              </a:defRPr>
            </a:lvl1pPr>
          </a:lstStyle>
          <a:p>
            <a:pPr>
              <a:defRPr/>
            </a:pPr>
            <a:fld id="{E466F42C-6D4E-7348-BDEA-A4B915E609D8}" type="slidenum">
              <a:rPr lang="en-US"/>
              <a:pPr>
                <a:defRPr/>
              </a:pPr>
              <a:t>‹#›</a:t>
            </a:fld>
            <a:endParaRPr lang="en-US"/>
          </a:p>
        </p:txBody>
      </p:sp>
      <p:sp>
        <p:nvSpPr>
          <p:cNvPr id="9" name="Rectangle 8"/>
          <p:cNvSpPr/>
          <p:nvPr/>
        </p:nvSpPr>
        <p:spPr>
          <a:xfrm>
            <a:off x="0" y="5867400"/>
            <a:ext cx="9144000" cy="990600"/>
          </a:xfrm>
          <a:prstGeom prst="rect">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Connector 10"/>
          <p:cNvCxnSpPr/>
          <p:nvPr/>
        </p:nvCxnSpPr>
        <p:spPr>
          <a:xfrm>
            <a:off x="0" y="58674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3" name="Picture 9" descr="H.SOM.IU.rev.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04800" y="6096000"/>
            <a:ext cx="3733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7"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eaLnBrk="0" fontAlgn="base" hangingPunct="0">
        <a:spcBef>
          <a:spcPct val="0"/>
        </a:spcBef>
        <a:spcAft>
          <a:spcPct val="0"/>
        </a:spcAft>
        <a:defRPr sz="4400" kern="1200">
          <a:solidFill>
            <a:schemeClr val="tx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hyperlink" Target="http://www.mybrainonanatomy.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hyperlink" Target="http://hapsblog.org/" TargetMode="External"/><Relationship Id="rId4" Type="http://schemas.openxmlformats.org/officeDocument/2006/relationships/hyperlink" Target="http://www.hapsweb.org/?page=Histology_home" TargetMode="External"/><Relationship Id="rId5" Type="http://schemas.openxmlformats.org/officeDocument/2006/relationships/hyperlink" Target="http://www.ohsu.edu/blogs/96kmiles/2013/01/09/medical-school-education-new-ways-of-teaching/" TargetMode="External"/><Relationship Id="rId6" Type="http://schemas.openxmlformats.org/officeDocument/2006/relationships/hyperlink" Target="http://sciencecases.lib.buffalo.edu/cs/" TargetMode="External"/><Relationship Id="rId7" Type="http://schemas.openxmlformats.org/officeDocument/2006/relationships/hyperlink" Target="http://designformeded.com/2013/10/19/great-ted-talk-salman-khan/" TargetMode="External"/><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hyperlink" Target="http://elearninginfographics.com/what-is-a-flipped-classroom-infographic-plus-the-educator-guide-to-flipped-classroom/" TargetMode="External"/><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hyperlink" Target="https://www.youtube.com/watch?v=iQWvc6qhTds" TargetMode="External"/><Relationship Id="rId5"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p:cNvPicPr>
            <a:picLocks noChangeAspect="1"/>
          </p:cNvPicPr>
          <p:nvPr/>
        </p:nvPicPr>
        <p:blipFill>
          <a:blip r:embed="rId3">
            <a:alphaModFix amt="76000"/>
            <a:extLst>
              <a:ext uri="{28A0092B-C50C-407E-A947-70E740481C1C}">
                <a14:useLocalDpi xmlns:a14="http://schemas.microsoft.com/office/drawing/2010/main" val="0"/>
              </a:ext>
            </a:extLst>
          </a:blip>
          <a:srcRect/>
          <a:stretch>
            <a:fillRect/>
          </a:stretch>
        </p:blipFill>
        <p:spPr bwMode="auto">
          <a:xfrm>
            <a:off x="0" y="0"/>
            <a:ext cx="5562600" cy="3897313"/>
          </a:xfrm>
          <a:prstGeom prst="rect">
            <a:avLst/>
          </a:prstGeom>
          <a:noFill/>
          <a:ln>
            <a:noFill/>
          </a:ln>
          <a:extLst>
            <a:ext uri="{909E8E84-426E-40dd-AFC4-6F175D3DCCD1}">
              <a14:hiddenFill xmlns:a14="http://schemas.microsoft.com/office/drawing/2010/main">
                <a:solidFill>
                  <a:srgbClr val="FFFFFF">
                    <a:alpha val="7607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381000" y="-152400"/>
            <a:ext cx="5105400" cy="2514600"/>
          </a:xfrm>
        </p:spPr>
        <p:txBody>
          <a:bodyPr/>
          <a:lstStyle/>
          <a:p>
            <a:pPr algn="l" eaLnBrk="1" fontAlgn="auto" hangingPunct="1">
              <a:spcAft>
                <a:spcPts val="0"/>
              </a:spcAft>
              <a:defRPr/>
            </a:pPr>
            <a:r>
              <a:rPr lang="en-US" sz="5400" b="1" dirty="0" smtClean="0">
                <a:solidFill>
                  <a:schemeClr val="tx1"/>
                </a:solidFill>
                <a:effectLst/>
                <a:latin typeface="Cambria"/>
                <a:cs typeface="Cambria"/>
              </a:rPr>
              <a:t>Flipping </a:t>
            </a:r>
            <a:br>
              <a:rPr lang="en-US" sz="5400" b="1" dirty="0" smtClean="0">
                <a:solidFill>
                  <a:schemeClr val="tx1"/>
                </a:solidFill>
                <a:effectLst/>
                <a:latin typeface="Cambria"/>
                <a:cs typeface="Cambria"/>
              </a:rPr>
            </a:br>
            <a:r>
              <a:rPr lang="en-US" sz="5400" b="1" dirty="0" smtClean="0">
                <a:solidFill>
                  <a:schemeClr val="tx1"/>
                </a:solidFill>
                <a:effectLst/>
                <a:latin typeface="Cambria"/>
                <a:cs typeface="Cambria"/>
              </a:rPr>
              <a:t>Histology:</a:t>
            </a:r>
            <a:endParaRPr lang="en-US" sz="5400" b="1" i="1" dirty="0">
              <a:solidFill>
                <a:schemeClr val="tx1"/>
              </a:solidFill>
              <a:latin typeface="Cambria"/>
              <a:ea typeface="+mj-ea"/>
              <a:cs typeface="Cambria"/>
            </a:endParaRPr>
          </a:p>
        </p:txBody>
      </p:sp>
      <p:sp>
        <p:nvSpPr>
          <p:cNvPr id="14339" name="Subtitle 8"/>
          <p:cNvSpPr>
            <a:spLocks noGrp="1"/>
          </p:cNvSpPr>
          <p:nvPr>
            <p:ph type="subTitle" idx="1"/>
          </p:nvPr>
        </p:nvSpPr>
        <p:spPr>
          <a:xfrm>
            <a:off x="1371600" y="3886200"/>
            <a:ext cx="6400800" cy="1676400"/>
          </a:xfrm>
        </p:spPr>
        <p:txBody>
          <a:bodyPr/>
          <a:lstStyle/>
          <a:p>
            <a:pPr eaLnBrk="1" hangingPunct="1"/>
            <a:r>
              <a:rPr lang="en-US" sz="3600">
                <a:latin typeface="Cambria" charset="0"/>
                <a:cs typeface="Cambria" charset="0"/>
              </a:rPr>
              <a:t>Barbie Klein, M.S.</a:t>
            </a:r>
          </a:p>
          <a:p>
            <a:pPr eaLnBrk="1" hangingPunct="1"/>
            <a:r>
              <a:rPr lang="en-US" sz="2800">
                <a:latin typeface="Cambria" charset="0"/>
                <a:cs typeface="Cambria" charset="0"/>
              </a:rPr>
              <a:t>barbklei@indiana.edu</a:t>
            </a:r>
          </a:p>
          <a:p>
            <a:pPr eaLnBrk="1" hangingPunct="1"/>
            <a:r>
              <a:rPr lang="en-US" sz="2800">
                <a:latin typeface="Cambria" charset="0"/>
                <a:cs typeface="Cambria" charset="0"/>
              </a:rPr>
              <a:t>mybrainonanatomy.com</a:t>
            </a:r>
          </a:p>
        </p:txBody>
      </p:sp>
      <p:pic>
        <p:nvPicPr>
          <p:cNvPr id="1434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4800"/>
            <a:ext cx="2667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4"/>
          <p:cNvSpPr txBox="1">
            <a:spLocks noChangeArrowheads="1"/>
          </p:cNvSpPr>
          <p:nvPr/>
        </p:nvSpPr>
        <p:spPr bwMode="auto">
          <a:xfrm>
            <a:off x="381000" y="2028825"/>
            <a:ext cx="5486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i="1">
                <a:solidFill>
                  <a:srgbClr val="000000"/>
                </a:solidFill>
                <a:latin typeface="Cambria" charset="0"/>
                <a:cs typeface="Cambria" charset="0"/>
              </a:rPr>
              <a:t>An Interactive Lymphatic Adventure</a:t>
            </a:r>
            <a:endParaRPr lang="en-US" sz="400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9704" name="TextBox 2"/>
          <p:cNvSpPr txBox="1">
            <a:spLocks noChangeArrowheads="1"/>
          </p:cNvSpPr>
          <p:nvPr/>
        </p:nvSpPr>
        <p:spPr bwMode="auto">
          <a:xfrm>
            <a:off x="152400" y="685800"/>
            <a:ext cx="8548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mbria" charset="0"/>
                <a:cs typeface="Cambria" charset="0"/>
              </a:rPr>
              <a:t>Show Me How! Microsoft Word (Mac version 2011)</a:t>
            </a:r>
          </a:p>
        </p:txBody>
      </p:sp>
      <p:sp>
        <p:nvSpPr>
          <p:cNvPr id="29705" name="TextBox 3"/>
          <p:cNvSpPr txBox="1">
            <a:spLocks noChangeArrowheads="1"/>
          </p:cNvSpPr>
          <p:nvPr/>
        </p:nvSpPr>
        <p:spPr bwMode="auto">
          <a:xfrm>
            <a:off x="304800" y="5268913"/>
            <a:ext cx="411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1.) Create first page with questions</a:t>
            </a:r>
          </a:p>
        </p:txBody>
      </p:sp>
      <p:pic>
        <p:nvPicPr>
          <p:cNvPr id="297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37449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Box 5"/>
          <p:cNvSpPr txBox="1">
            <a:spLocks noChangeArrowheads="1"/>
          </p:cNvSpPr>
          <p:nvPr/>
        </p:nvSpPr>
        <p:spPr bwMode="auto">
          <a:xfrm>
            <a:off x="4800600" y="5145088"/>
            <a:ext cx="411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2.) Create a separate page for </a:t>
            </a:r>
          </a:p>
          <a:p>
            <a:pPr algn="ctr" eaLnBrk="1" hangingPunct="1"/>
            <a:r>
              <a:rPr lang="en-US" sz="1800" b="1"/>
              <a:t>each answer</a:t>
            </a:r>
          </a:p>
        </p:txBody>
      </p:sp>
      <p:pic>
        <p:nvPicPr>
          <p:cNvPr id="2970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219200"/>
            <a:ext cx="33655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0728" name="TextBox 2"/>
          <p:cNvSpPr txBox="1">
            <a:spLocks noChangeArrowheads="1"/>
          </p:cNvSpPr>
          <p:nvPr/>
        </p:nvSpPr>
        <p:spPr bwMode="auto">
          <a:xfrm>
            <a:off x="152400" y="685800"/>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mbria" charset="0"/>
                <a:cs typeface="Cambria" charset="0"/>
              </a:rPr>
              <a:t>Show Me How! Microsoft Word</a:t>
            </a:r>
          </a:p>
        </p:txBody>
      </p:sp>
      <p:sp>
        <p:nvSpPr>
          <p:cNvPr id="30729" name="TextBox 6"/>
          <p:cNvSpPr txBox="1">
            <a:spLocks noChangeArrowheads="1"/>
          </p:cNvSpPr>
          <p:nvPr/>
        </p:nvSpPr>
        <p:spPr bwMode="auto">
          <a:xfrm>
            <a:off x="228600" y="4591050"/>
            <a:ext cx="4170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3.) Highlight the text within the answer page you wish to bookmark (this will be the destination for the  future hyperlink)</a:t>
            </a:r>
          </a:p>
        </p:txBody>
      </p:sp>
      <p:sp>
        <p:nvSpPr>
          <p:cNvPr id="30730" name="TextBox 9"/>
          <p:cNvSpPr txBox="1">
            <a:spLocks noChangeArrowheads="1"/>
          </p:cNvSpPr>
          <p:nvPr/>
        </p:nvSpPr>
        <p:spPr bwMode="auto">
          <a:xfrm>
            <a:off x="5257800" y="5105400"/>
            <a:ext cx="3887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4.) Click ‘Insert” and scroll down to “Bookmark”</a:t>
            </a:r>
          </a:p>
        </p:txBody>
      </p:sp>
      <p:pic>
        <p:nvPicPr>
          <p:cNvPr id="30731"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7238" y="1143000"/>
            <a:ext cx="31289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a:xfrm flipH="1">
            <a:off x="1600200" y="2133600"/>
            <a:ext cx="838200" cy="6096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pic>
        <p:nvPicPr>
          <p:cNvPr id="30733" name="Picture 20"/>
          <p:cNvPicPr>
            <a:picLocks noChangeAspect="1"/>
          </p:cNvPicPr>
          <p:nvPr/>
        </p:nvPicPr>
        <p:blipFill>
          <a:blip r:embed="rId3">
            <a:extLst>
              <a:ext uri="{28A0092B-C50C-407E-A947-70E740481C1C}">
                <a14:useLocalDpi xmlns:a14="http://schemas.microsoft.com/office/drawing/2010/main" val="0"/>
              </a:ext>
            </a:extLst>
          </a:blip>
          <a:srcRect l="17636" r="33424" b="13367"/>
          <a:stretch>
            <a:fillRect/>
          </a:stretch>
        </p:blipFill>
        <p:spPr bwMode="auto">
          <a:xfrm>
            <a:off x="5256213" y="1219200"/>
            <a:ext cx="3506787"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21"/>
          <p:cNvCxnSpPr/>
          <p:nvPr/>
        </p:nvCxnSpPr>
        <p:spPr>
          <a:xfrm flipV="1">
            <a:off x="4419600" y="1295400"/>
            <a:ext cx="914400" cy="6096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4800600" y="4495800"/>
            <a:ext cx="457200" cy="3048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1752" name="TextBox 2"/>
          <p:cNvSpPr txBox="1">
            <a:spLocks noChangeArrowheads="1"/>
          </p:cNvSpPr>
          <p:nvPr/>
        </p:nvSpPr>
        <p:spPr bwMode="auto">
          <a:xfrm>
            <a:off x="152400" y="685800"/>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mbria" charset="0"/>
                <a:cs typeface="Cambria" charset="0"/>
              </a:rPr>
              <a:t>Show Me How! Microsoft Word</a:t>
            </a:r>
          </a:p>
        </p:txBody>
      </p:sp>
      <p:pic>
        <p:nvPicPr>
          <p:cNvPr id="3175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44196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TextBox 7"/>
          <p:cNvSpPr txBox="1">
            <a:spLocks noChangeArrowheads="1"/>
          </p:cNvSpPr>
          <p:nvPr/>
        </p:nvSpPr>
        <p:spPr bwMode="auto">
          <a:xfrm>
            <a:off x="4648200" y="1752600"/>
            <a:ext cx="44434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5.) Name the bookmark then click “Add”</a:t>
            </a:r>
          </a:p>
          <a:p>
            <a:pPr algn="ctr" eaLnBrk="1" hangingPunct="1"/>
            <a:endParaRPr lang="en-US" sz="1800" b="1" i="1"/>
          </a:p>
          <a:p>
            <a:pPr algn="ctr" eaLnBrk="1" hangingPunct="1"/>
            <a:r>
              <a:rPr lang="en-US" sz="1800" b="1" i="1"/>
              <a:t>Note: For multi-word labels do not include spaces, for example Thyroid Gland = ThyroidGland</a:t>
            </a:r>
          </a:p>
          <a:p>
            <a:pPr algn="ctr" eaLnBrk="1" hangingPunct="1"/>
            <a:endParaRPr lang="en-US" sz="1800" b="1" i="1"/>
          </a:p>
          <a:p>
            <a:pPr algn="ctr" eaLnBrk="1" hangingPunct="1"/>
            <a:r>
              <a:rPr lang="en-US" sz="1800" b="1" i="1"/>
              <a:t>Tip: Be specific and exact with your Bookmark labels. They can accumulated as you continue creating your adventure!</a:t>
            </a:r>
          </a:p>
          <a:p>
            <a:pPr algn="ctr" eaLnBrk="1" hangingPunct="1"/>
            <a:endParaRPr lang="en-US" sz="1800" b="1" i="1"/>
          </a:p>
        </p:txBody>
      </p:sp>
      <p:cxnSp>
        <p:nvCxnSpPr>
          <p:cNvPr id="9" name="Straight Arrow Connector 8"/>
          <p:cNvCxnSpPr/>
          <p:nvPr/>
        </p:nvCxnSpPr>
        <p:spPr>
          <a:xfrm flipH="1">
            <a:off x="2743200" y="2514600"/>
            <a:ext cx="1219200" cy="3048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743200" y="4267200"/>
            <a:ext cx="1219200" cy="3048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2776" name="TextBox 2"/>
          <p:cNvSpPr txBox="1">
            <a:spLocks noChangeArrowheads="1"/>
          </p:cNvSpPr>
          <p:nvPr/>
        </p:nvSpPr>
        <p:spPr bwMode="auto">
          <a:xfrm>
            <a:off x="152400" y="685800"/>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mbria" charset="0"/>
                <a:cs typeface="Cambria" charset="0"/>
              </a:rPr>
              <a:t>Show Me How! Microsoft Word</a:t>
            </a:r>
          </a:p>
        </p:txBody>
      </p:sp>
      <p:sp>
        <p:nvSpPr>
          <p:cNvPr id="32777" name="TextBox 4"/>
          <p:cNvSpPr txBox="1">
            <a:spLocks noChangeArrowheads="1"/>
          </p:cNvSpPr>
          <p:nvPr/>
        </p:nvSpPr>
        <p:spPr bwMode="auto">
          <a:xfrm>
            <a:off x="173038" y="4953000"/>
            <a:ext cx="41703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6.) Return to original question page and highlight the text corresponding to the bookmarked answer</a:t>
            </a:r>
          </a:p>
        </p:txBody>
      </p:sp>
      <p:pic>
        <p:nvPicPr>
          <p:cNvPr id="3277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73175"/>
            <a:ext cx="335280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533400" y="4267200"/>
            <a:ext cx="457200" cy="4572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pic>
        <p:nvPicPr>
          <p:cNvPr id="32780" name="Picture 8"/>
          <p:cNvPicPr>
            <a:picLocks noChangeAspect="1"/>
          </p:cNvPicPr>
          <p:nvPr/>
        </p:nvPicPr>
        <p:blipFill>
          <a:blip r:embed="rId3">
            <a:extLst>
              <a:ext uri="{28A0092B-C50C-407E-A947-70E740481C1C}">
                <a14:useLocalDpi xmlns:a14="http://schemas.microsoft.com/office/drawing/2010/main" val="0"/>
              </a:ext>
            </a:extLst>
          </a:blip>
          <a:srcRect l="17636" r="33424" b="13367"/>
          <a:stretch>
            <a:fillRect/>
          </a:stretch>
        </p:blipFill>
        <p:spPr bwMode="auto">
          <a:xfrm>
            <a:off x="5257800" y="1295400"/>
            <a:ext cx="33401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TextBox 9"/>
          <p:cNvSpPr txBox="1">
            <a:spLocks noChangeArrowheads="1"/>
          </p:cNvSpPr>
          <p:nvPr/>
        </p:nvSpPr>
        <p:spPr bwMode="auto">
          <a:xfrm>
            <a:off x="4800600" y="5181600"/>
            <a:ext cx="4170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7.) Click the “Insert” and scroll down to “Hyperlink”</a:t>
            </a:r>
          </a:p>
        </p:txBody>
      </p:sp>
      <p:cxnSp>
        <p:nvCxnSpPr>
          <p:cNvPr id="11" name="Straight Arrow Connector 10"/>
          <p:cNvCxnSpPr/>
          <p:nvPr/>
        </p:nvCxnSpPr>
        <p:spPr>
          <a:xfrm flipV="1">
            <a:off x="4800600" y="1447800"/>
            <a:ext cx="457200" cy="4572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800600" y="4495800"/>
            <a:ext cx="457200" cy="4572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3800" name="TextBox 2"/>
          <p:cNvSpPr txBox="1">
            <a:spLocks noChangeArrowheads="1"/>
          </p:cNvSpPr>
          <p:nvPr/>
        </p:nvSpPr>
        <p:spPr bwMode="auto">
          <a:xfrm>
            <a:off x="152400" y="685800"/>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mbria" charset="0"/>
                <a:cs typeface="Cambria" charset="0"/>
              </a:rPr>
              <a:t>Show Me How! Microsoft Word</a:t>
            </a:r>
          </a:p>
        </p:txBody>
      </p:sp>
      <p:pic>
        <p:nvPicPr>
          <p:cNvPr id="3380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393700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Box 5"/>
          <p:cNvSpPr txBox="1">
            <a:spLocks noChangeArrowheads="1"/>
          </p:cNvSpPr>
          <p:nvPr/>
        </p:nvSpPr>
        <p:spPr bwMode="auto">
          <a:xfrm>
            <a:off x="609600" y="5105400"/>
            <a:ext cx="342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8.) Click the “Document” then click “Locate”</a:t>
            </a:r>
          </a:p>
        </p:txBody>
      </p:sp>
      <p:pic>
        <p:nvPicPr>
          <p:cNvPr id="3380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216025"/>
            <a:ext cx="354965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TextBox 7"/>
          <p:cNvSpPr txBox="1">
            <a:spLocks noChangeArrowheads="1"/>
          </p:cNvSpPr>
          <p:nvPr/>
        </p:nvSpPr>
        <p:spPr bwMode="auto">
          <a:xfrm>
            <a:off x="4724400" y="4943475"/>
            <a:ext cx="4343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9.) Click the small arrow next to Bookmarks then find and click on the appropriate one and click “OK”</a:t>
            </a:r>
          </a:p>
        </p:txBody>
      </p:sp>
      <p:cxnSp>
        <p:nvCxnSpPr>
          <p:cNvPr id="9" name="Straight Arrow Connector 8"/>
          <p:cNvCxnSpPr/>
          <p:nvPr/>
        </p:nvCxnSpPr>
        <p:spPr>
          <a:xfrm flipH="1">
            <a:off x="2514600" y="2057400"/>
            <a:ext cx="1066800" cy="4572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810000" y="3048000"/>
            <a:ext cx="381000" cy="3048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867400" y="2590800"/>
            <a:ext cx="381000" cy="1524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8153400" y="3581400"/>
            <a:ext cx="533400" cy="3048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4824" name="TextBox 2"/>
          <p:cNvSpPr txBox="1">
            <a:spLocks noChangeArrowheads="1"/>
          </p:cNvSpPr>
          <p:nvPr/>
        </p:nvSpPr>
        <p:spPr bwMode="auto">
          <a:xfrm>
            <a:off x="152400" y="685800"/>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mbria" charset="0"/>
                <a:cs typeface="Cambria" charset="0"/>
              </a:rPr>
              <a:t>Show Me How! Microsoft Word</a:t>
            </a:r>
          </a:p>
        </p:txBody>
      </p:sp>
      <p:sp>
        <p:nvSpPr>
          <p:cNvPr id="34825" name="TextBox 3"/>
          <p:cNvSpPr txBox="1">
            <a:spLocks noChangeArrowheads="1"/>
          </p:cNvSpPr>
          <p:nvPr/>
        </p:nvSpPr>
        <p:spPr bwMode="auto">
          <a:xfrm>
            <a:off x="169863" y="5181600"/>
            <a:ext cx="8364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latin typeface="Cambria" charset="0"/>
                <a:cs typeface="Cambria" charset="0"/>
              </a:rPr>
              <a:t>Don’t forget to create a return hyperlink for students to go back to the original question</a:t>
            </a:r>
          </a:p>
        </p:txBody>
      </p:sp>
      <p:pic>
        <p:nvPicPr>
          <p:cNvPr id="3482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3632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295400"/>
            <a:ext cx="33909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H="1" flipV="1">
            <a:off x="3124200" y="4800600"/>
            <a:ext cx="990600" cy="4572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572000" y="4648200"/>
            <a:ext cx="914400" cy="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5848" name="TextBox 2"/>
          <p:cNvSpPr txBox="1">
            <a:spLocks noChangeArrowheads="1"/>
          </p:cNvSpPr>
          <p:nvPr/>
        </p:nvSpPr>
        <p:spPr bwMode="auto">
          <a:xfrm>
            <a:off x="228600" y="685800"/>
            <a:ext cx="467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mbria" charset="0"/>
                <a:cs typeface="Cambria" charset="0"/>
              </a:rPr>
              <a:t>Show Me How! Google Docs</a:t>
            </a:r>
          </a:p>
        </p:txBody>
      </p:sp>
      <p:pic>
        <p:nvPicPr>
          <p:cNvPr id="3584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31369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762000"/>
            <a:ext cx="2438400"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H="1">
            <a:off x="2743200" y="3810000"/>
            <a:ext cx="533400" cy="4572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7467600" y="4724400"/>
            <a:ext cx="990600" cy="4572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35853" name="TextBox 8"/>
          <p:cNvSpPr txBox="1">
            <a:spLocks noChangeArrowheads="1"/>
          </p:cNvSpPr>
          <p:nvPr/>
        </p:nvSpPr>
        <p:spPr bwMode="auto">
          <a:xfrm>
            <a:off x="3581400" y="3352800"/>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1.) Click the “Apps” icon then click Docs</a:t>
            </a:r>
          </a:p>
        </p:txBody>
      </p:sp>
      <p:sp>
        <p:nvSpPr>
          <p:cNvPr id="35854" name="TextBox 9"/>
          <p:cNvSpPr txBox="1">
            <a:spLocks noChangeArrowheads="1"/>
          </p:cNvSpPr>
          <p:nvPr/>
        </p:nvSpPr>
        <p:spPr bwMode="auto">
          <a:xfrm>
            <a:off x="7848600" y="3724275"/>
            <a:ext cx="1295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2.) Click New Doc button</a:t>
            </a:r>
          </a:p>
        </p:txBody>
      </p:sp>
      <p:cxnSp>
        <p:nvCxnSpPr>
          <p:cNvPr id="11" name="Straight Arrow Connector 10"/>
          <p:cNvCxnSpPr/>
          <p:nvPr/>
        </p:nvCxnSpPr>
        <p:spPr>
          <a:xfrm flipH="1" flipV="1">
            <a:off x="2133600" y="1600200"/>
            <a:ext cx="1143000" cy="5334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6872" name="TextBox 2"/>
          <p:cNvSpPr txBox="1">
            <a:spLocks noChangeArrowheads="1"/>
          </p:cNvSpPr>
          <p:nvPr/>
        </p:nvSpPr>
        <p:spPr bwMode="auto">
          <a:xfrm>
            <a:off x="228600" y="685800"/>
            <a:ext cx="467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mbria" charset="0"/>
                <a:cs typeface="Cambria" charset="0"/>
              </a:rPr>
              <a:t>Show Me How! Google Docs</a:t>
            </a:r>
          </a:p>
        </p:txBody>
      </p:sp>
      <p:pic>
        <p:nvPicPr>
          <p:cNvPr id="3687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42291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914400"/>
            <a:ext cx="40036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TextBox 5"/>
          <p:cNvSpPr txBox="1">
            <a:spLocks noChangeArrowheads="1"/>
          </p:cNvSpPr>
          <p:nvPr/>
        </p:nvSpPr>
        <p:spPr bwMode="auto">
          <a:xfrm>
            <a:off x="457200" y="495300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3.) Create first page with questions</a:t>
            </a:r>
          </a:p>
        </p:txBody>
      </p:sp>
      <p:sp>
        <p:nvSpPr>
          <p:cNvPr id="36876" name="TextBox 6"/>
          <p:cNvSpPr txBox="1">
            <a:spLocks noChangeArrowheads="1"/>
          </p:cNvSpPr>
          <p:nvPr/>
        </p:nvSpPr>
        <p:spPr bwMode="auto">
          <a:xfrm>
            <a:off x="4800600" y="4953000"/>
            <a:ext cx="411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4.) Create a separate page for </a:t>
            </a:r>
          </a:p>
          <a:p>
            <a:pPr algn="ctr" eaLnBrk="1" hangingPunct="1"/>
            <a:r>
              <a:rPr lang="en-US" sz="1800" b="1"/>
              <a:t>each answer</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7896" name="TextBox 2"/>
          <p:cNvSpPr txBox="1">
            <a:spLocks noChangeArrowheads="1"/>
          </p:cNvSpPr>
          <p:nvPr/>
        </p:nvSpPr>
        <p:spPr bwMode="auto">
          <a:xfrm>
            <a:off x="228600" y="685800"/>
            <a:ext cx="467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mbria" charset="0"/>
                <a:cs typeface="Cambria" charset="0"/>
              </a:rPr>
              <a:t>Show Me How! Google Docs</a:t>
            </a:r>
          </a:p>
        </p:txBody>
      </p:sp>
      <p:pic>
        <p:nvPicPr>
          <p:cNvPr id="3789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41957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4"/>
          <p:cNvPicPr>
            <a:picLocks noChangeAspect="1"/>
          </p:cNvPicPr>
          <p:nvPr/>
        </p:nvPicPr>
        <p:blipFill>
          <a:blip r:embed="rId3">
            <a:extLst>
              <a:ext uri="{28A0092B-C50C-407E-A947-70E740481C1C}">
                <a14:useLocalDpi xmlns:a14="http://schemas.microsoft.com/office/drawing/2010/main" val="0"/>
              </a:ext>
            </a:extLst>
          </a:blip>
          <a:srcRect r="46075"/>
          <a:stretch>
            <a:fillRect/>
          </a:stretch>
        </p:blipFill>
        <p:spPr bwMode="auto">
          <a:xfrm>
            <a:off x="5334000" y="685800"/>
            <a:ext cx="3616325"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TextBox 5"/>
          <p:cNvSpPr txBox="1">
            <a:spLocks noChangeArrowheads="1"/>
          </p:cNvSpPr>
          <p:nvPr/>
        </p:nvSpPr>
        <p:spPr bwMode="auto">
          <a:xfrm>
            <a:off x="228600" y="4038600"/>
            <a:ext cx="4170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5.) Highlight the text within the answer page you wish to bookmark (this will be the destination for the  future hyperlink)</a:t>
            </a:r>
          </a:p>
        </p:txBody>
      </p:sp>
      <p:cxnSp>
        <p:nvCxnSpPr>
          <p:cNvPr id="8" name="Straight Arrow Connector 7"/>
          <p:cNvCxnSpPr/>
          <p:nvPr/>
        </p:nvCxnSpPr>
        <p:spPr>
          <a:xfrm flipH="1">
            <a:off x="1219200" y="1676400"/>
            <a:ext cx="990600" cy="4572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257800" y="4419600"/>
            <a:ext cx="457200" cy="5334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37902" name="TextBox 11"/>
          <p:cNvSpPr txBox="1">
            <a:spLocks noChangeArrowheads="1"/>
          </p:cNvSpPr>
          <p:nvPr/>
        </p:nvSpPr>
        <p:spPr bwMode="auto">
          <a:xfrm>
            <a:off x="5257800" y="5105400"/>
            <a:ext cx="3887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6.) Click ‘Insert” and scroll down to “Bookmark”</a:t>
            </a:r>
          </a:p>
        </p:txBody>
      </p:sp>
      <p:cxnSp>
        <p:nvCxnSpPr>
          <p:cNvPr id="13" name="Straight Arrow Connector 12"/>
          <p:cNvCxnSpPr/>
          <p:nvPr/>
        </p:nvCxnSpPr>
        <p:spPr>
          <a:xfrm flipV="1">
            <a:off x="5181600" y="1143000"/>
            <a:ext cx="533400" cy="6858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8920" name="TextBox 2"/>
          <p:cNvSpPr txBox="1">
            <a:spLocks noChangeArrowheads="1"/>
          </p:cNvSpPr>
          <p:nvPr/>
        </p:nvSpPr>
        <p:spPr bwMode="auto">
          <a:xfrm>
            <a:off x="228600" y="685800"/>
            <a:ext cx="467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mbria" charset="0"/>
                <a:cs typeface="Cambria" charset="0"/>
              </a:rPr>
              <a:t>Show Me How! Google Docs</a:t>
            </a:r>
          </a:p>
        </p:txBody>
      </p:sp>
      <p:pic>
        <p:nvPicPr>
          <p:cNvPr id="3892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44196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TextBox 4"/>
          <p:cNvSpPr txBox="1">
            <a:spLocks noChangeArrowheads="1"/>
          </p:cNvSpPr>
          <p:nvPr/>
        </p:nvSpPr>
        <p:spPr bwMode="auto">
          <a:xfrm>
            <a:off x="228600" y="4114800"/>
            <a:ext cx="41703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7.) Return to original question page and highlight the text corresponding to the bookmarked answer</a:t>
            </a:r>
          </a:p>
        </p:txBody>
      </p:sp>
      <p:cxnSp>
        <p:nvCxnSpPr>
          <p:cNvPr id="6" name="Straight Arrow Connector 5"/>
          <p:cNvCxnSpPr/>
          <p:nvPr/>
        </p:nvCxnSpPr>
        <p:spPr>
          <a:xfrm flipV="1">
            <a:off x="990600" y="3429000"/>
            <a:ext cx="0" cy="6096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pic>
        <p:nvPicPr>
          <p:cNvPr id="38924" name="Picture 7"/>
          <p:cNvPicPr>
            <a:picLocks noChangeAspect="1"/>
          </p:cNvPicPr>
          <p:nvPr/>
        </p:nvPicPr>
        <p:blipFill>
          <a:blip r:embed="rId3">
            <a:extLst>
              <a:ext uri="{28A0092B-C50C-407E-A947-70E740481C1C}">
                <a14:useLocalDpi xmlns:a14="http://schemas.microsoft.com/office/drawing/2010/main" val="0"/>
              </a:ext>
            </a:extLst>
          </a:blip>
          <a:srcRect r="9863"/>
          <a:stretch>
            <a:fillRect/>
          </a:stretch>
        </p:blipFill>
        <p:spPr bwMode="auto">
          <a:xfrm>
            <a:off x="4800600" y="1066800"/>
            <a:ext cx="4189413"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5" name="TextBox 8"/>
          <p:cNvSpPr txBox="1">
            <a:spLocks noChangeArrowheads="1"/>
          </p:cNvSpPr>
          <p:nvPr/>
        </p:nvSpPr>
        <p:spPr bwMode="auto">
          <a:xfrm>
            <a:off x="4876800" y="4038600"/>
            <a:ext cx="41703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8.) Click the “Insert link” button (or click the “Insert” tab then click “Link”)</a:t>
            </a:r>
          </a:p>
          <a:p>
            <a:pPr algn="ctr" eaLnBrk="1" hangingPunct="1"/>
            <a:r>
              <a:rPr lang="en-US" sz="1800" b="1"/>
              <a:t>Click “Bookmarks” in the drop-down menu then find your bookmark and click “Apply” </a:t>
            </a:r>
          </a:p>
        </p:txBody>
      </p:sp>
      <p:cxnSp>
        <p:nvCxnSpPr>
          <p:cNvPr id="10" name="Straight Arrow Connector 9"/>
          <p:cNvCxnSpPr/>
          <p:nvPr/>
        </p:nvCxnSpPr>
        <p:spPr>
          <a:xfrm flipH="1">
            <a:off x="7620000" y="914400"/>
            <a:ext cx="533400" cy="4572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5257800" y="3505200"/>
            <a:ext cx="381000" cy="76200"/>
          </a:xfrm>
          <a:prstGeom prst="straightConnector1">
            <a:avLst/>
          </a:prstGeom>
          <a:ln w="381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 name="Rectangle 6"/>
          <p:cNvSpPr/>
          <p:nvPr/>
        </p:nvSpPr>
        <p:spPr>
          <a:xfrm>
            <a:off x="304800" y="762000"/>
            <a:ext cx="8610600" cy="5078413"/>
          </a:xfrm>
          <a:prstGeom prst="rect">
            <a:avLst/>
          </a:prstGeom>
        </p:spPr>
        <p:txBody>
          <a:bodyPr>
            <a:spAutoFit/>
          </a:bodyPr>
          <a:lstStyle/>
          <a:p>
            <a:pPr>
              <a:defRPr/>
            </a:pPr>
            <a:r>
              <a:rPr lang="en-US" sz="2400" b="1" dirty="0">
                <a:latin typeface="Cambria"/>
                <a:cs typeface="Cambria"/>
              </a:rPr>
              <a:t>Fall 2014</a:t>
            </a:r>
          </a:p>
          <a:p>
            <a:pPr>
              <a:defRPr/>
            </a:pPr>
            <a:endParaRPr lang="en-US" dirty="0">
              <a:latin typeface="Cambria"/>
              <a:cs typeface="Cambria"/>
            </a:endParaRPr>
          </a:p>
          <a:p>
            <a:pPr>
              <a:defRPr/>
            </a:pPr>
            <a:r>
              <a:rPr lang="en-US" sz="2400" b="1" dirty="0">
                <a:latin typeface="Cambria"/>
                <a:cs typeface="Cambria"/>
              </a:rPr>
              <a:t>Course</a:t>
            </a:r>
            <a:r>
              <a:rPr lang="en-US" sz="2400" dirty="0">
                <a:latin typeface="Cambria"/>
                <a:cs typeface="Cambria"/>
              </a:rPr>
              <a:t> – 500-level </a:t>
            </a:r>
          </a:p>
          <a:p>
            <a:pPr>
              <a:defRPr/>
            </a:pPr>
            <a:r>
              <a:rPr lang="en-US" sz="2400" dirty="0">
                <a:latin typeface="Cambria"/>
                <a:cs typeface="Cambria"/>
              </a:rPr>
              <a:t>      Cell Biology and Histology</a:t>
            </a:r>
          </a:p>
          <a:p>
            <a:pPr>
              <a:defRPr/>
            </a:pPr>
            <a:endParaRPr lang="en-US" sz="2400" dirty="0">
              <a:latin typeface="Cambria"/>
              <a:cs typeface="Cambria"/>
            </a:endParaRPr>
          </a:p>
          <a:p>
            <a:pPr>
              <a:defRPr/>
            </a:pPr>
            <a:r>
              <a:rPr lang="en-US" sz="2400" b="1" dirty="0">
                <a:latin typeface="Cambria"/>
                <a:cs typeface="Cambria"/>
              </a:rPr>
              <a:t>Class size</a:t>
            </a:r>
            <a:r>
              <a:rPr lang="en-US" sz="2400" dirty="0">
                <a:latin typeface="Cambria"/>
                <a:cs typeface="Cambria"/>
              </a:rPr>
              <a:t> – 41 students </a:t>
            </a:r>
          </a:p>
          <a:p>
            <a:pPr>
              <a:defRPr/>
            </a:pPr>
            <a:r>
              <a:rPr lang="en-US" sz="2400" dirty="0">
                <a:latin typeface="Cambria"/>
                <a:cs typeface="Cambria"/>
              </a:rPr>
              <a:t>      (36 medical, 5 graduate)</a:t>
            </a:r>
          </a:p>
          <a:p>
            <a:pPr>
              <a:defRPr/>
            </a:pPr>
            <a:endParaRPr lang="en-US" sz="2400" b="1" dirty="0">
              <a:latin typeface="Cambria"/>
              <a:cs typeface="Cambria"/>
            </a:endParaRPr>
          </a:p>
          <a:p>
            <a:pPr>
              <a:defRPr/>
            </a:pPr>
            <a:r>
              <a:rPr lang="en-US" sz="2400" b="1" dirty="0">
                <a:latin typeface="Cambria"/>
                <a:cs typeface="Cambria"/>
              </a:rPr>
              <a:t>Mode of teaching</a:t>
            </a:r>
            <a:r>
              <a:rPr lang="en-US" sz="2400" dirty="0">
                <a:latin typeface="Cambria"/>
                <a:cs typeface="Cambria"/>
              </a:rPr>
              <a:t> – </a:t>
            </a:r>
          </a:p>
          <a:p>
            <a:pPr>
              <a:defRPr/>
            </a:pPr>
            <a:r>
              <a:rPr lang="en-US" sz="2400" dirty="0">
                <a:latin typeface="Cambria"/>
                <a:cs typeface="Cambria"/>
              </a:rPr>
              <a:t>      lecture and laboratory</a:t>
            </a:r>
          </a:p>
          <a:p>
            <a:pPr>
              <a:defRPr/>
            </a:pPr>
            <a:endParaRPr lang="en-US" sz="2400" dirty="0">
              <a:latin typeface="Cambria"/>
              <a:cs typeface="Cambria"/>
            </a:endParaRPr>
          </a:p>
          <a:p>
            <a:pPr marL="860425" indent="-860425">
              <a:defRPr/>
            </a:pPr>
            <a:r>
              <a:rPr lang="en-US" sz="2400" b="1" dirty="0">
                <a:latin typeface="Cambria"/>
                <a:cs typeface="Cambria"/>
              </a:rPr>
              <a:t>Intervention</a:t>
            </a:r>
            <a:r>
              <a:rPr lang="en-US" sz="2400" dirty="0">
                <a:latin typeface="Cambria"/>
                <a:cs typeface="Cambria"/>
              </a:rPr>
              <a:t> – lymphatic system taught as a flipped class using a Team-Based Learning (TBL) model</a:t>
            </a:r>
          </a:p>
          <a:p>
            <a:pPr>
              <a:defRPr/>
            </a:pPr>
            <a:endParaRPr lang="en-US" dirty="0">
              <a:latin typeface="Cambria"/>
              <a:cs typeface="Cambria"/>
            </a:endParaRPr>
          </a:p>
        </p:txBody>
      </p:sp>
      <p:pic>
        <p:nvPicPr>
          <p:cNvPr id="1639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52450"/>
            <a:ext cx="48006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9944" name="TextBox 2"/>
          <p:cNvSpPr txBox="1">
            <a:spLocks noChangeArrowheads="1"/>
          </p:cNvSpPr>
          <p:nvPr/>
        </p:nvSpPr>
        <p:spPr bwMode="auto">
          <a:xfrm>
            <a:off x="228600" y="847725"/>
            <a:ext cx="3025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mbria" charset="0"/>
                <a:cs typeface="Cambria" charset="0"/>
              </a:rPr>
              <a:t>Web-based Cases</a:t>
            </a:r>
          </a:p>
        </p:txBody>
      </p:sp>
      <p:pic>
        <p:nvPicPr>
          <p:cNvPr id="3994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38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8600" y="1550988"/>
            <a:ext cx="4267200" cy="3816350"/>
          </a:xfrm>
          <a:prstGeom prst="rect">
            <a:avLst/>
          </a:prstGeom>
          <a:noFill/>
        </p:spPr>
        <p:txBody>
          <a:bodyPr lIns="91430" tIns="45715" rIns="91430" bIns="45715">
            <a:spAutoFit/>
          </a:bodyPr>
          <a:lstStyle/>
          <a:p>
            <a:pPr marL="269112" indent="-269112">
              <a:buFont typeface="Arial" panose="020B0604020202020204" pitchFamily="34" charset="0"/>
              <a:buChar char="•"/>
              <a:defRPr/>
            </a:pPr>
            <a:r>
              <a:rPr lang="en-US" sz="2200" dirty="0">
                <a:latin typeface="Cambria"/>
                <a:cs typeface="Cambria"/>
              </a:rPr>
              <a:t>Visit </a:t>
            </a:r>
            <a:r>
              <a:rPr lang="en-US" sz="2200" b="1" dirty="0" err="1">
                <a:latin typeface="Cambria"/>
                <a:cs typeface="Cambria"/>
              </a:rPr>
              <a:t>mybrainonanatomy.com</a:t>
            </a:r>
            <a:endParaRPr lang="en-US" sz="2200" b="1" dirty="0">
              <a:latin typeface="Cambria"/>
              <a:cs typeface="Cambria"/>
            </a:endParaRPr>
          </a:p>
          <a:p>
            <a:pPr marL="457149" indent="-457149">
              <a:buFont typeface="Arial" panose="020B0604020202020204" pitchFamily="34" charset="0"/>
              <a:buChar char="•"/>
              <a:defRPr/>
            </a:pPr>
            <a:endParaRPr lang="en-US" sz="2200" dirty="0">
              <a:latin typeface="Cambria"/>
              <a:cs typeface="Cambria"/>
            </a:endParaRPr>
          </a:p>
          <a:p>
            <a:pPr marL="269112" indent="-269112">
              <a:buFont typeface="Arial" panose="020B0604020202020204" pitchFamily="34" charset="0"/>
              <a:buChar char="•"/>
              <a:defRPr/>
            </a:pPr>
            <a:r>
              <a:rPr lang="en-US" sz="2200" dirty="0">
                <a:latin typeface="Cambria"/>
                <a:cs typeface="Cambria"/>
              </a:rPr>
              <a:t>Find access to:</a:t>
            </a:r>
          </a:p>
          <a:p>
            <a:pPr marL="860330" lvl="1" indent="-407943">
              <a:buFont typeface="Wingdings" charset="2"/>
              <a:buChar char="ü"/>
              <a:defRPr/>
            </a:pPr>
            <a:r>
              <a:rPr lang="en-US" sz="2200" dirty="0">
                <a:latin typeface="Cambria"/>
                <a:cs typeface="Cambria"/>
              </a:rPr>
              <a:t>Learning objectives</a:t>
            </a:r>
          </a:p>
          <a:p>
            <a:pPr marL="860330" lvl="1" indent="-407943">
              <a:buFont typeface="Wingdings" charset="2"/>
              <a:buChar char="ü"/>
              <a:defRPr/>
            </a:pPr>
            <a:r>
              <a:rPr lang="en-US" sz="2200" dirty="0">
                <a:latin typeface="Cambria"/>
                <a:cs typeface="Cambria"/>
              </a:rPr>
              <a:t>Pre-test</a:t>
            </a:r>
          </a:p>
          <a:p>
            <a:pPr marL="860330" lvl="1" indent="-407943">
              <a:buFont typeface="Wingdings" charset="2"/>
              <a:buChar char="ü"/>
              <a:defRPr/>
            </a:pPr>
            <a:r>
              <a:rPr lang="en-US" sz="2200" dirty="0">
                <a:latin typeface="Cambria"/>
                <a:cs typeface="Cambria"/>
              </a:rPr>
              <a:t>Clinical cases</a:t>
            </a:r>
          </a:p>
          <a:p>
            <a:pPr marL="860330" lvl="1" indent="-407943">
              <a:buFont typeface="Wingdings" charset="2"/>
              <a:buChar char="ü"/>
              <a:defRPr/>
            </a:pPr>
            <a:r>
              <a:rPr lang="en-US" sz="2200" dirty="0">
                <a:latin typeface="Cambria"/>
                <a:cs typeface="Cambria"/>
              </a:rPr>
              <a:t>Case references and more information about flipped classes</a:t>
            </a:r>
          </a:p>
          <a:p>
            <a:pPr marL="860330" lvl="1" indent="-407943">
              <a:buFont typeface="Wingdings" charset="2"/>
              <a:buChar char="ü"/>
              <a:defRPr/>
            </a:pPr>
            <a:r>
              <a:rPr lang="en-US" sz="2200" dirty="0">
                <a:latin typeface="Cambria"/>
                <a:cs typeface="Cambria"/>
              </a:rPr>
              <a:t>HAPS 2015 Conference presentation</a:t>
            </a:r>
          </a:p>
        </p:txBody>
      </p:sp>
      <p:pic>
        <p:nvPicPr>
          <p:cNvPr id="3994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400300"/>
            <a:ext cx="4548188"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chemeClr val="tx1"/>
                          </a:solidFill>
                          <a:latin typeface="Times New Roman"/>
                          <a:cs typeface="Times New Roman"/>
                        </a:rPr>
                        <a:t>Flip </a:t>
                      </a:r>
                    </a:p>
                    <a:p>
                      <a:pPr algn="ctr"/>
                      <a:r>
                        <a:rPr lang="en-US" sz="1400" b="1" dirty="0" smtClean="0">
                          <a:solidFill>
                            <a:schemeClr val="tx1"/>
                          </a:solidFill>
                          <a:latin typeface="Times New Roman"/>
                          <a:cs typeface="Times New Roman"/>
                        </a:rPr>
                        <a:t>Creation</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rgbClr val="FF0000"/>
                          </a:solidFill>
                          <a:latin typeface="Times New Roman"/>
                          <a:cs typeface="Times New Roman"/>
                        </a:rPr>
                        <a:t>Flipping </a:t>
                      </a:r>
                    </a:p>
                    <a:p>
                      <a:pPr algn="ctr"/>
                      <a:r>
                        <a:rPr lang="en-US" sz="1400" b="1" dirty="0" smtClean="0">
                          <a:solidFill>
                            <a:srgbClr val="FF0000"/>
                          </a:solidFill>
                          <a:latin typeface="Times New Roman"/>
                          <a:cs typeface="Times New Roman"/>
                        </a:rPr>
                        <a:t>the Class</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 name="TextBox 2"/>
          <p:cNvSpPr txBox="1"/>
          <p:nvPr/>
        </p:nvSpPr>
        <p:spPr>
          <a:xfrm>
            <a:off x="76200" y="533400"/>
            <a:ext cx="9067800" cy="4340225"/>
          </a:xfrm>
          <a:prstGeom prst="rect">
            <a:avLst/>
          </a:prstGeom>
          <a:noFill/>
        </p:spPr>
        <p:txBody>
          <a:bodyPr>
            <a:spAutoFit/>
          </a:bodyPr>
          <a:lstStyle/>
          <a:p>
            <a:pPr>
              <a:defRPr/>
            </a:pPr>
            <a:r>
              <a:rPr lang="en-US" sz="2800" b="1" i="1" dirty="0">
                <a:latin typeface="Cambria"/>
                <a:cs typeface="Cambria"/>
              </a:rPr>
              <a:t>The Day of the Flip</a:t>
            </a:r>
          </a:p>
          <a:p>
            <a:pPr>
              <a:defRPr/>
            </a:pPr>
            <a:r>
              <a:rPr lang="en-US" b="1" dirty="0">
                <a:latin typeface="Cambria"/>
                <a:cs typeface="Cambria"/>
              </a:rPr>
              <a:t>Preparation</a:t>
            </a:r>
            <a:r>
              <a:rPr lang="en-US" dirty="0">
                <a:latin typeface="Cambria"/>
                <a:cs typeface="Cambria"/>
              </a:rPr>
              <a:t> – students were asked to: </a:t>
            </a:r>
          </a:p>
          <a:p>
            <a:pPr marL="1229187" indent="-346694">
              <a:buFont typeface="Arial"/>
              <a:buChar char="•"/>
              <a:defRPr/>
            </a:pPr>
            <a:r>
              <a:rPr lang="en-US" dirty="0">
                <a:latin typeface="Cambria"/>
                <a:cs typeface="Cambria"/>
              </a:rPr>
              <a:t>watch a podcast (traditional lecture recorded from last year)</a:t>
            </a:r>
          </a:p>
          <a:p>
            <a:pPr marL="1229187" indent="-346694">
              <a:buFont typeface="Arial"/>
              <a:buChar char="•"/>
              <a:defRPr/>
            </a:pPr>
            <a:r>
              <a:rPr lang="en-US" dirty="0">
                <a:latin typeface="Cambria"/>
                <a:cs typeface="Cambria"/>
              </a:rPr>
              <a:t>review a presentation of laboratory terms</a:t>
            </a:r>
          </a:p>
          <a:p>
            <a:pPr marL="1229187" indent="-346694">
              <a:buFont typeface="Arial"/>
              <a:buChar char="•"/>
              <a:defRPr/>
            </a:pPr>
            <a:r>
              <a:rPr lang="en-US" dirty="0">
                <a:latin typeface="Cambria"/>
                <a:cs typeface="Cambria"/>
              </a:rPr>
              <a:t>read an assigned chapter (</a:t>
            </a:r>
            <a:r>
              <a:rPr lang="en-US" dirty="0" err="1">
                <a:latin typeface="Cambria"/>
                <a:cs typeface="Cambria"/>
              </a:rPr>
              <a:t>Junqueira</a:t>
            </a:r>
            <a:r>
              <a:rPr lang="en-US" dirty="0">
                <a:latin typeface="Cambria"/>
                <a:cs typeface="Cambria"/>
              </a:rPr>
              <a:t>, 13</a:t>
            </a:r>
            <a:r>
              <a:rPr lang="en-US" baseline="30000" dirty="0">
                <a:latin typeface="Cambria"/>
                <a:cs typeface="Cambria"/>
              </a:rPr>
              <a:t>th</a:t>
            </a:r>
            <a:r>
              <a:rPr lang="en-US" dirty="0">
                <a:latin typeface="Cambria"/>
                <a:cs typeface="Cambria"/>
              </a:rPr>
              <a:t> edition)</a:t>
            </a:r>
          </a:p>
          <a:p>
            <a:pPr>
              <a:defRPr/>
            </a:pPr>
            <a:endParaRPr lang="en-US" b="1" dirty="0">
              <a:latin typeface="Cambria"/>
              <a:cs typeface="Cambria"/>
            </a:endParaRPr>
          </a:p>
          <a:p>
            <a:pPr>
              <a:defRPr/>
            </a:pPr>
            <a:r>
              <a:rPr lang="en-US" dirty="0">
                <a:latin typeface="Cambria"/>
                <a:cs typeface="Cambria"/>
              </a:rPr>
              <a:t>41 (graduate + medical students) assigned groups (6 per group, 1 group with 5)</a:t>
            </a:r>
          </a:p>
          <a:p>
            <a:pPr>
              <a:defRPr/>
            </a:pPr>
            <a:endParaRPr lang="en-US" b="1" dirty="0">
              <a:latin typeface="Cambria"/>
              <a:cs typeface="Cambria"/>
            </a:endParaRPr>
          </a:p>
          <a:p>
            <a:pPr>
              <a:defRPr/>
            </a:pPr>
            <a:r>
              <a:rPr lang="en-US" b="1" dirty="0">
                <a:latin typeface="Cambria"/>
                <a:cs typeface="Cambria"/>
              </a:rPr>
              <a:t>IRAT/GRAT</a:t>
            </a:r>
            <a:r>
              <a:rPr lang="en-US" dirty="0">
                <a:latin typeface="Cambria"/>
                <a:cs typeface="Cambria"/>
              </a:rPr>
              <a:t> – class began with a 5-question multiple-choice online quiz followed by small group discussions about the quiz questions</a:t>
            </a:r>
          </a:p>
          <a:p>
            <a:pPr>
              <a:defRPr/>
            </a:pPr>
            <a:endParaRPr lang="en-US" dirty="0">
              <a:latin typeface="Cambria"/>
              <a:cs typeface="Cambria"/>
            </a:endParaRPr>
          </a:p>
          <a:p>
            <a:pPr marL="960074" indent="-960074">
              <a:defRPr/>
            </a:pPr>
            <a:r>
              <a:rPr lang="en-US" b="1" dirty="0">
                <a:latin typeface="Cambria"/>
                <a:cs typeface="Cambria"/>
              </a:rPr>
              <a:t>Interactive clinical cases </a:t>
            </a:r>
            <a:r>
              <a:rPr lang="en-US" dirty="0">
                <a:latin typeface="Cambria"/>
                <a:cs typeface="Cambria"/>
              </a:rPr>
              <a:t>– assigned groups completed one of three clinical cases. They were encouraged to start another case once finished with their own</a:t>
            </a:r>
            <a:endParaRPr lang="en-US" i="1" dirty="0">
              <a:latin typeface="Cambria"/>
              <a:cs typeface="Cambria"/>
            </a:endParaRPr>
          </a:p>
          <a:p>
            <a:pPr>
              <a:defRPr/>
            </a:pPr>
            <a:endParaRPr lang="en-US" sz="1400" i="1" dirty="0">
              <a:latin typeface="Cambria"/>
              <a:cs typeface="Cambria"/>
            </a:endParaRPr>
          </a:p>
          <a:p>
            <a:pPr marL="914400" indent="-914400">
              <a:defRPr/>
            </a:pPr>
            <a:r>
              <a:rPr lang="en-US" b="1" dirty="0">
                <a:latin typeface="Cambria"/>
                <a:cs typeface="Cambria"/>
              </a:rPr>
              <a:t>Wrap up </a:t>
            </a:r>
            <a:r>
              <a:rPr lang="en-US" dirty="0">
                <a:latin typeface="Cambria"/>
                <a:cs typeface="Cambria"/>
              </a:rPr>
              <a:t>– final class-wide discussion of the cases and any other questions</a:t>
            </a:r>
          </a:p>
        </p:txBody>
      </p:sp>
      <p:sp>
        <p:nvSpPr>
          <p:cNvPr id="41993" name="TextBox 3"/>
          <p:cNvSpPr txBox="1">
            <a:spLocks noChangeArrowheads="1"/>
          </p:cNvSpPr>
          <p:nvPr/>
        </p:nvSpPr>
        <p:spPr bwMode="auto">
          <a:xfrm>
            <a:off x="0" y="487680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i="1">
                <a:latin typeface="Cambria" charset="0"/>
                <a:cs typeface="Cambria" charset="0"/>
              </a:rPr>
              <a:t>For the future:</a:t>
            </a:r>
          </a:p>
          <a:p>
            <a:pPr algn="ctr" eaLnBrk="1" hangingPunct="1"/>
            <a:r>
              <a:rPr lang="en-US" sz="1400">
                <a:latin typeface="Cambria" charset="0"/>
                <a:cs typeface="Cambria" charset="0"/>
              </a:rPr>
              <a:t>*Make my own podcast: Captivate, Notability, Educreations</a:t>
            </a:r>
          </a:p>
          <a:p>
            <a:pPr algn="ctr" eaLnBrk="1" hangingPunct="1"/>
            <a:r>
              <a:rPr lang="en-US" sz="1400">
                <a:latin typeface="Cambria" charset="0"/>
                <a:cs typeface="Cambria" charset="0"/>
              </a:rPr>
              <a:t>*Let groups choose their adventures </a:t>
            </a:r>
          </a:p>
          <a:p>
            <a:pPr algn="ctr" eaLnBrk="1" hangingPunct="1"/>
            <a:r>
              <a:rPr lang="en-US" sz="1400">
                <a:latin typeface="Cambria" charset="0"/>
                <a:cs typeface="Cambria" charset="0"/>
              </a:rPr>
              <a:t>*Smaller groups &amp; emphasize to use each other during the GRAT (no textbooks/notes)</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chemeClr val="tx1"/>
                          </a:solidFill>
                          <a:latin typeface="Times New Roman"/>
                          <a:cs typeface="Times New Roman"/>
                        </a:rPr>
                        <a:t>Flip </a:t>
                      </a:r>
                    </a:p>
                    <a:p>
                      <a:pPr algn="ctr"/>
                      <a:r>
                        <a:rPr lang="en-US" sz="1400" b="1" dirty="0" smtClean="0">
                          <a:solidFill>
                            <a:schemeClr val="tx1"/>
                          </a:solidFill>
                          <a:latin typeface="Times New Roman"/>
                          <a:cs typeface="Times New Roman"/>
                        </a:rPr>
                        <a:t>Creation</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rgbClr val="FF0000"/>
                          </a:solidFill>
                          <a:latin typeface="Times New Roman"/>
                          <a:cs typeface="Times New Roman"/>
                        </a:rPr>
                        <a:t>Exam </a:t>
                      </a:r>
                    </a:p>
                    <a:p>
                      <a:pPr algn="ctr"/>
                      <a:r>
                        <a:rPr lang="en-US" sz="1400" b="1" dirty="0" smtClean="0">
                          <a:solidFill>
                            <a:srgbClr val="FF0000"/>
                          </a:solidFill>
                          <a:latin typeface="Times New Roman"/>
                          <a:cs typeface="Times New Roman"/>
                        </a:rPr>
                        <a:t>Performance</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4040" name="TextBox 5"/>
          <p:cNvSpPr txBox="1">
            <a:spLocks noChangeArrowheads="1"/>
          </p:cNvSpPr>
          <p:nvPr/>
        </p:nvSpPr>
        <p:spPr bwMode="auto">
          <a:xfrm>
            <a:off x="4033838" y="18113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pic>
        <p:nvPicPr>
          <p:cNvPr id="44041" name="Picture 6"/>
          <p:cNvPicPr>
            <a:picLocks noChangeAspect="1"/>
          </p:cNvPicPr>
          <p:nvPr/>
        </p:nvPicPr>
        <p:blipFill>
          <a:blip r:embed="rId3">
            <a:extLst>
              <a:ext uri="{28A0092B-C50C-407E-A947-70E740481C1C}">
                <a14:useLocalDpi xmlns:a14="http://schemas.microsoft.com/office/drawing/2010/main" val="0"/>
              </a:ext>
            </a:extLst>
          </a:blip>
          <a:srcRect l="1450" t="1549" r="1366" b="1460"/>
          <a:stretch>
            <a:fillRect/>
          </a:stretch>
        </p:blipFill>
        <p:spPr bwMode="auto">
          <a:xfrm>
            <a:off x="4895850" y="1371600"/>
            <a:ext cx="4221163"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52400" y="1371600"/>
            <a:ext cx="4648200" cy="3478213"/>
          </a:xfrm>
          <a:prstGeom prst="rect">
            <a:avLst/>
          </a:prstGeom>
          <a:noFill/>
        </p:spPr>
        <p:txBody>
          <a:bodyPr>
            <a:spAutoFit/>
          </a:bodyPr>
          <a:lstStyle/>
          <a:p>
            <a:pPr>
              <a:defRPr/>
            </a:pPr>
            <a:r>
              <a:rPr lang="en-US" i="1" dirty="0">
                <a:latin typeface="Cambria"/>
                <a:cs typeface="Cambria"/>
              </a:rPr>
              <a:t>…but no statistically significant difference in test scores based on an independent samples   t-test (p = .061)</a:t>
            </a:r>
          </a:p>
          <a:p>
            <a:pPr>
              <a:defRPr/>
            </a:pPr>
            <a:endParaRPr lang="en-US" sz="2400" b="1" dirty="0">
              <a:latin typeface="Cambria"/>
              <a:cs typeface="Cambria"/>
            </a:endParaRPr>
          </a:p>
          <a:p>
            <a:pPr marL="342900" indent="-342900">
              <a:buFont typeface="Arial"/>
              <a:buChar char="•"/>
              <a:defRPr/>
            </a:pPr>
            <a:r>
              <a:rPr lang="en-US" sz="2000" b="1" dirty="0">
                <a:latin typeface="Cambria"/>
                <a:cs typeface="Cambria"/>
              </a:rPr>
              <a:t>Flipped Question Mean </a:t>
            </a:r>
            <a:r>
              <a:rPr lang="en-US" sz="2000" dirty="0">
                <a:latin typeface="Cambria"/>
                <a:cs typeface="Cambria"/>
              </a:rPr>
              <a:t>= 0.79</a:t>
            </a:r>
          </a:p>
          <a:p>
            <a:pPr marL="342900" indent="-342900">
              <a:buFont typeface="Arial"/>
              <a:buChar char="•"/>
              <a:defRPr/>
            </a:pPr>
            <a:r>
              <a:rPr lang="en-US" sz="2000" b="1" dirty="0">
                <a:latin typeface="Cambria"/>
                <a:cs typeface="Cambria"/>
              </a:rPr>
              <a:t>Non-flipped Question Mean </a:t>
            </a:r>
            <a:r>
              <a:rPr lang="en-US" sz="2000" dirty="0">
                <a:latin typeface="Cambria"/>
                <a:cs typeface="Cambria"/>
              </a:rPr>
              <a:t>= 0.70</a:t>
            </a:r>
          </a:p>
          <a:p>
            <a:pPr marL="342900" indent="-342900">
              <a:buFont typeface="Arial"/>
              <a:buChar char="•"/>
              <a:defRPr/>
            </a:pPr>
            <a:endParaRPr lang="en-US" sz="2000" dirty="0">
              <a:latin typeface="Cambria"/>
              <a:cs typeface="Cambria"/>
            </a:endParaRPr>
          </a:p>
          <a:p>
            <a:pPr>
              <a:defRPr/>
            </a:pPr>
            <a:r>
              <a:rPr lang="en-US" sz="2000" b="1" dirty="0">
                <a:latin typeface="Cambria"/>
                <a:cs typeface="Cambria"/>
              </a:rPr>
              <a:t>Total Number of Exam Questions </a:t>
            </a:r>
            <a:r>
              <a:rPr lang="en-US" sz="2000" dirty="0">
                <a:latin typeface="Cambria"/>
                <a:cs typeface="Cambria"/>
              </a:rPr>
              <a:t>= 47 </a:t>
            </a:r>
          </a:p>
          <a:p>
            <a:pPr marL="774448" indent="-342900">
              <a:buFont typeface="Courier New"/>
              <a:buChar char="o"/>
              <a:defRPr/>
            </a:pPr>
            <a:r>
              <a:rPr lang="en-US" sz="2000" dirty="0">
                <a:latin typeface="Cambria"/>
                <a:cs typeface="Cambria"/>
              </a:rPr>
              <a:t>8 Immune/lymph questions</a:t>
            </a:r>
          </a:p>
          <a:p>
            <a:pPr marL="774449" indent="-342900">
              <a:buFont typeface="Courier New"/>
              <a:buChar char="o"/>
              <a:defRPr/>
            </a:pPr>
            <a:r>
              <a:rPr lang="en-US" sz="2000" dirty="0">
                <a:latin typeface="Cambria"/>
                <a:cs typeface="Cambria"/>
              </a:rPr>
              <a:t>39 Non-immune/lymph questions</a:t>
            </a:r>
          </a:p>
          <a:p>
            <a:pPr marL="342900" indent="-342900">
              <a:buFont typeface="Arial"/>
              <a:buChar char="•"/>
              <a:defRPr/>
            </a:pPr>
            <a:endParaRPr lang="en-US" sz="2200" dirty="0">
              <a:latin typeface="Cambria"/>
              <a:cs typeface="Cambria"/>
            </a:endParaRPr>
          </a:p>
        </p:txBody>
      </p:sp>
      <p:sp>
        <p:nvSpPr>
          <p:cNvPr id="44043" name="TextBox 9"/>
          <p:cNvSpPr txBox="1">
            <a:spLocks noChangeArrowheads="1"/>
          </p:cNvSpPr>
          <p:nvPr/>
        </p:nvSpPr>
        <p:spPr bwMode="auto">
          <a:xfrm>
            <a:off x="228600" y="762000"/>
            <a:ext cx="5429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Cambria" charset="0"/>
                <a:cs typeface="Cambria" charset="0"/>
              </a:rPr>
              <a:t>Flipping = Better Exam Performance!</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chemeClr val="tx1"/>
                          </a:solidFill>
                          <a:latin typeface="Times New Roman"/>
                          <a:cs typeface="Times New Roman"/>
                        </a:rPr>
                        <a:t>Flip </a:t>
                      </a:r>
                    </a:p>
                    <a:p>
                      <a:pPr algn="ctr"/>
                      <a:r>
                        <a:rPr lang="en-US" sz="1400" b="1" dirty="0" smtClean="0">
                          <a:solidFill>
                            <a:schemeClr val="tx1"/>
                          </a:solidFill>
                          <a:latin typeface="Times New Roman"/>
                          <a:cs typeface="Times New Roman"/>
                        </a:rPr>
                        <a:t>Creation</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Exam </a:t>
                      </a:r>
                    </a:p>
                    <a:p>
                      <a:pPr algn="ctr"/>
                      <a:r>
                        <a:rPr lang="en-US" sz="1400" b="1" dirty="0" smtClean="0">
                          <a:solidFill>
                            <a:schemeClr val="tx1"/>
                          </a:solidFill>
                          <a:latin typeface="Times New Roman"/>
                          <a:cs typeface="Times New Roman"/>
                        </a:rPr>
                        <a:t>Performance</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rgbClr val="FF0000"/>
                          </a:solidFill>
                          <a:latin typeface="Times New Roman"/>
                          <a:cs typeface="Times New Roman"/>
                        </a:rPr>
                        <a:t>Student </a:t>
                      </a:r>
                    </a:p>
                    <a:p>
                      <a:pPr algn="ctr"/>
                      <a:r>
                        <a:rPr lang="en-US" sz="1400" b="1" dirty="0" smtClean="0">
                          <a:solidFill>
                            <a:srgbClr val="FF0000"/>
                          </a:solidFill>
                          <a:latin typeface="Times New Roman"/>
                          <a:cs typeface="Times New Roman"/>
                        </a:rPr>
                        <a:t>Perceptions</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6088" name="TextBox 5"/>
          <p:cNvSpPr txBox="1">
            <a:spLocks noChangeArrowheads="1"/>
          </p:cNvSpPr>
          <p:nvPr/>
        </p:nvSpPr>
        <p:spPr bwMode="auto">
          <a:xfrm>
            <a:off x="4033838" y="18113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3" name="TextBox 2"/>
          <p:cNvSpPr txBox="1"/>
          <p:nvPr/>
        </p:nvSpPr>
        <p:spPr>
          <a:xfrm>
            <a:off x="76200" y="609600"/>
            <a:ext cx="8991600" cy="1508125"/>
          </a:xfrm>
          <a:prstGeom prst="rect">
            <a:avLst/>
          </a:prstGeom>
          <a:noFill/>
        </p:spPr>
        <p:txBody>
          <a:bodyPr>
            <a:spAutoFit/>
          </a:bodyPr>
          <a:lstStyle/>
          <a:p>
            <a:pPr>
              <a:defRPr/>
            </a:pPr>
            <a:r>
              <a:rPr lang="en-US" sz="2800" b="1" dirty="0">
                <a:latin typeface="Cambria"/>
                <a:cs typeface="Cambria"/>
              </a:rPr>
              <a:t>Survey Says! 			          </a:t>
            </a:r>
            <a:r>
              <a:rPr lang="en-US" sz="2000" dirty="0">
                <a:latin typeface="Cambria"/>
                <a:cs typeface="Cambria"/>
              </a:rPr>
              <a:t>Response rate = 58.5% (24/41)</a:t>
            </a:r>
            <a:endParaRPr lang="en-US" sz="2000" b="1" dirty="0">
              <a:latin typeface="Cambria"/>
              <a:cs typeface="Cambria"/>
            </a:endParaRPr>
          </a:p>
          <a:p>
            <a:pPr marL="285750" indent="-285750">
              <a:buFont typeface="Arial"/>
              <a:buChar char="•"/>
              <a:defRPr/>
            </a:pPr>
            <a:r>
              <a:rPr lang="en-US" sz="1600" dirty="0">
                <a:latin typeface="Cambria"/>
                <a:cs typeface="Cambria"/>
              </a:rPr>
              <a:t>Anonymous, voluntary 12-item questionnaire</a:t>
            </a:r>
          </a:p>
          <a:p>
            <a:pPr marL="285750" indent="-285750">
              <a:buFont typeface="Arial"/>
              <a:buChar char="•"/>
              <a:defRPr/>
            </a:pPr>
            <a:r>
              <a:rPr lang="en-US" sz="1600" dirty="0">
                <a:latin typeface="Cambria"/>
                <a:cs typeface="Cambria"/>
              </a:rPr>
              <a:t>6 </a:t>
            </a:r>
            <a:r>
              <a:rPr lang="en-US" sz="1600" dirty="0" err="1">
                <a:latin typeface="Cambria"/>
                <a:cs typeface="Cambria"/>
              </a:rPr>
              <a:t>Likert</a:t>
            </a:r>
            <a:r>
              <a:rPr lang="en-US" sz="1600" dirty="0">
                <a:latin typeface="Cambria"/>
                <a:cs typeface="Cambria"/>
              </a:rPr>
              <a:t> scale questions (each with an optional free response section)</a:t>
            </a:r>
          </a:p>
          <a:p>
            <a:pPr marL="285750" indent="-285750">
              <a:buFont typeface="Arial"/>
              <a:buChar char="•"/>
              <a:defRPr/>
            </a:pPr>
            <a:r>
              <a:rPr lang="en-US" sz="1600" dirty="0">
                <a:latin typeface="Cambria"/>
                <a:cs typeface="Cambria"/>
              </a:rPr>
              <a:t>3 Yes/No questions regarding the assigned material</a:t>
            </a:r>
          </a:p>
          <a:p>
            <a:pPr marL="285750" indent="-285750">
              <a:buFont typeface="Arial"/>
              <a:buChar char="•"/>
              <a:defRPr/>
            </a:pPr>
            <a:r>
              <a:rPr lang="en-US" sz="1600" dirty="0">
                <a:latin typeface="Cambria"/>
                <a:cs typeface="Cambria"/>
              </a:rPr>
              <a:t>3 open-ended response questions: what did you like most, dislike, and what to improve</a:t>
            </a:r>
            <a:endParaRPr lang="en-US" sz="1600" dirty="0">
              <a:cs typeface="+mn-cs"/>
            </a:endParaRPr>
          </a:p>
        </p:txBody>
      </p:sp>
      <p:sp>
        <p:nvSpPr>
          <p:cNvPr id="46090" name="TextBox 3"/>
          <p:cNvSpPr txBox="1">
            <a:spLocks noChangeArrowheads="1"/>
          </p:cNvSpPr>
          <p:nvPr/>
        </p:nvSpPr>
        <p:spPr bwMode="auto">
          <a:xfrm>
            <a:off x="811213" y="31226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11" name="Rectangle 10"/>
          <p:cNvSpPr/>
          <p:nvPr/>
        </p:nvSpPr>
        <p:spPr>
          <a:xfrm>
            <a:off x="0" y="2286000"/>
            <a:ext cx="5181600" cy="3141663"/>
          </a:xfrm>
          <a:prstGeom prst="rect">
            <a:avLst/>
          </a:prstGeom>
        </p:spPr>
        <p:txBody>
          <a:bodyPr lIns="139647" tIns="69824" rIns="139647" bIns="69824">
            <a:spAutoFit/>
          </a:bodyPr>
          <a:lstStyle/>
          <a:p>
            <a:pPr>
              <a:defRPr/>
            </a:pPr>
            <a:r>
              <a:rPr lang="en-US" sz="2400" b="1" i="1" dirty="0">
                <a:latin typeface="Cambria"/>
                <a:cs typeface="Cambria"/>
              </a:rPr>
              <a:t>The Good</a:t>
            </a:r>
          </a:p>
          <a:p>
            <a:pPr marL="234950" indent="-234950">
              <a:buFont typeface="Arial"/>
              <a:buChar char="•"/>
              <a:defRPr/>
            </a:pPr>
            <a:r>
              <a:rPr lang="en-US" sz="1900" dirty="0">
                <a:latin typeface="Cambria"/>
                <a:cs typeface="Cambria"/>
              </a:rPr>
              <a:t>Most respondents enjoyed the </a:t>
            </a:r>
            <a:r>
              <a:rPr lang="en-US" sz="1900" b="1" dirty="0">
                <a:latin typeface="Cambria"/>
                <a:cs typeface="Cambria"/>
              </a:rPr>
              <a:t>interactive clinical cases</a:t>
            </a:r>
            <a:r>
              <a:rPr lang="en-US" sz="1900" dirty="0">
                <a:latin typeface="Cambria"/>
                <a:cs typeface="Cambria"/>
              </a:rPr>
              <a:t>, with 83% agreeing that they improved their learning</a:t>
            </a:r>
          </a:p>
          <a:p>
            <a:pPr marL="234950" indent="-234950">
              <a:buFont typeface="Arial"/>
              <a:buChar char="•"/>
              <a:defRPr/>
            </a:pPr>
            <a:r>
              <a:rPr lang="en-US" sz="1900" dirty="0">
                <a:latin typeface="Cambria"/>
                <a:cs typeface="Cambria"/>
              </a:rPr>
              <a:t>Several commented that they enjoyed the </a:t>
            </a:r>
            <a:r>
              <a:rPr lang="en-US" sz="1900" b="1" dirty="0">
                <a:latin typeface="Cambria"/>
                <a:cs typeface="Cambria"/>
              </a:rPr>
              <a:t>investigative design </a:t>
            </a:r>
            <a:r>
              <a:rPr lang="en-US" sz="1900" dirty="0">
                <a:latin typeface="Cambria"/>
                <a:cs typeface="Cambria"/>
              </a:rPr>
              <a:t>of the cases and liked </a:t>
            </a:r>
            <a:r>
              <a:rPr lang="en-US" sz="1900" b="1" dirty="0">
                <a:latin typeface="Cambria"/>
                <a:cs typeface="Cambria"/>
              </a:rPr>
              <a:t>collaborating</a:t>
            </a:r>
            <a:r>
              <a:rPr lang="en-US" sz="1900" dirty="0">
                <a:latin typeface="Cambria"/>
                <a:cs typeface="Cambria"/>
              </a:rPr>
              <a:t> with classmates</a:t>
            </a:r>
          </a:p>
          <a:p>
            <a:pPr marL="234950" indent="-234950">
              <a:buFont typeface="Arial"/>
              <a:buChar char="•"/>
              <a:defRPr/>
            </a:pPr>
            <a:r>
              <a:rPr lang="en-US" sz="1900" b="1" dirty="0">
                <a:latin typeface="Cambria"/>
                <a:cs typeface="Cambria"/>
              </a:rPr>
              <a:t>Learning from incorrect answers </a:t>
            </a:r>
            <a:r>
              <a:rPr lang="en-US" sz="1900" dirty="0">
                <a:latin typeface="Cambria"/>
                <a:cs typeface="Cambria"/>
              </a:rPr>
              <a:t>with additional questions and explanation was a popular feature of the cases</a:t>
            </a:r>
          </a:p>
        </p:txBody>
      </p:sp>
      <p:sp>
        <p:nvSpPr>
          <p:cNvPr id="13" name="Rectangle 12"/>
          <p:cNvSpPr/>
          <p:nvPr/>
        </p:nvSpPr>
        <p:spPr>
          <a:xfrm>
            <a:off x="5181600" y="2286000"/>
            <a:ext cx="3962400" cy="3171825"/>
          </a:xfrm>
          <a:prstGeom prst="rect">
            <a:avLst/>
          </a:prstGeom>
        </p:spPr>
        <p:txBody>
          <a:bodyPr lIns="139647" tIns="69824" rIns="139647" bIns="69824">
            <a:spAutoFit/>
          </a:bodyPr>
          <a:lstStyle/>
          <a:p>
            <a:pPr>
              <a:defRPr/>
            </a:pPr>
            <a:r>
              <a:rPr lang="en-US" sz="2400" b="1" i="1" dirty="0">
                <a:latin typeface="Cambria"/>
                <a:cs typeface="Cambria"/>
              </a:rPr>
              <a:t>The Bad</a:t>
            </a:r>
          </a:p>
          <a:p>
            <a:pPr>
              <a:defRPr/>
            </a:pPr>
            <a:r>
              <a:rPr lang="en-US" sz="2000" dirty="0">
                <a:latin typeface="Cambria"/>
                <a:cs typeface="Cambria"/>
              </a:rPr>
              <a:t>Frequent negative comments included: </a:t>
            </a:r>
          </a:p>
          <a:p>
            <a:pPr marL="234950" indent="-234950">
              <a:buFont typeface="Arial"/>
              <a:buChar char="•"/>
              <a:defRPr/>
            </a:pPr>
            <a:r>
              <a:rPr lang="en-US" sz="1900" b="1" dirty="0">
                <a:latin typeface="Cambria"/>
                <a:cs typeface="Cambria"/>
              </a:rPr>
              <a:t>General dislike </a:t>
            </a:r>
            <a:r>
              <a:rPr lang="en-US" sz="1900" dirty="0">
                <a:latin typeface="Cambria"/>
                <a:cs typeface="Cambria"/>
              </a:rPr>
              <a:t>for anything other than traditional lectures</a:t>
            </a:r>
          </a:p>
          <a:p>
            <a:pPr marL="234950" indent="-234950">
              <a:buFont typeface="Arial"/>
              <a:buChar char="•"/>
              <a:defRPr/>
            </a:pPr>
            <a:r>
              <a:rPr lang="en-US" sz="1900" dirty="0">
                <a:latin typeface="Cambria"/>
                <a:cs typeface="Cambria"/>
              </a:rPr>
              <a:t>The </a:t>
            </a:r>
            <a:r>
              <a:rPr lang="en-US" sz="1900" b="1" dirty="0">
                <a:latin typeface="Cambria"/>
                <a:cs typeface="Cambria"/>
              </a:rPr>
              <a:t>amount of preparation </a:t>
            </a:r>
            <a:r>
              <a:rPr lang="en-US" sz="1900" dirty="0">
                <a:latin typeface="Cambria"/>
                <a:cs typeface="Cambria"/>
              </a:rPr>
              <a:t>required to obtain the most benefit from the flip</a:t>
            </a:r>
          </a:p>
          <a:p>
            <a:pPr marL="234950" indent="-234950">
              <a:buFont typeface="Arial"/>
              <a:buChar char="•"/>
              <a:defRPr/>
            </a:pPr>
            <a:r>
              <a:rPr lang="en-US" sz="1900" dirty="0">
                <a:latin typeface="Cambria"/>
                <a:cs typeface="Cambria"/>
              </a:rPr>
              <a:t>The </a:t>
            </a:r>
            <a:r>
              <a:rPr lang="en-US" sz="1900" b="1" dirty="0">
                <a:latin typeface="Cambria"/>
                <a:cs typeface="Cambria"/>
              </a:rPr>
              <a:t>length</a:t>
            </a:r>
            <a:r>
              <a:rPr lang="en-US" sz="1900" dirty="0">
                <a:latin typeface="Cambria"/>
                <a:cs typeface="Cambria"/>
              </a:rPr>
              <a:t> of the flipped class (~2.5 hours) </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chemeClr val="tx1"/>
                          </a:solidFill>
                          <a:latin typeface="Times New Roman"/>
                          <a:cs typeface="Times New Roman"/>
                        </a:rPr>
                        <a:t>Flip </a:t>
                      </a:r>
                    </a:p>
                    <a:p>
                      <a:pPr algn="ctr"/>
                      <a:r>
                        <a:rPr lang="en-US" sz="1400" b="1" dirty="0" smtClean="0">
                          <a:solidFill>
                            <a:schemeClr val="tx1"/>
                          </a:solidFill>
                          <a:latin typeface="Times New Roman"/>
                          <a:cs typeface="Times New Roman"/>
                        </a:rPr>
                        <a:t>Creation</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Exam </a:t>
                      </a:r>
                    </a:p>
                    <a:p>
                      <a:pPr algn="ctr"/>
                      <a:r>
                        <a:rPr lang="en-US" sz="1400" b="1" dirty="0" smtClean="0">
                          <a:solidFill>
                            <a:schemeClr val="tx1"/>
                          </a:solidFill>
                          <a:latin typeface="Times New Roman"/>
                          <a:cs typeface="Times New Roman"/>
                        </a:rPr>
                        <a:t>Performance</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rgbClr val="FF0000"/>
                          </a:solidFill>
                          <a:latin typeface="Times New Roman"/>
                          <a:cs typeface="Times New Roman"/>
                        </a:rPr>
                        <a:t>Student </a:t>
                      </a:r>
                    </a:p>
                    <a:p>
                      <a:pPr algn="ctr"/>
                      <a:r>
                        <a:rPr lang="en-US" sz="1400" b="1" dirty="0" smtClean="0">
                          <a:solidFill>
                            <a:srgbClr val="FF0000"/>
                          </a:solidFill>
                          <a:latin typeface="Times New Roman"/>
                          <a:cs typeface="Times New Roman"/>
                        </a:rPr>
                        <a:t>Perceptions</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8136" name="TextBox 5"/>
          <p:cNvSpPr txBox="1">
            <a:spLocks noChangeArrowheads="1"/>
          </p:cNvSpPr>
          <p:nvPr/>
        </p:nvSpPr>
        <p:spPr bwMode="auto">
          <a:xfrm>
            <a:off x="4033838" y="18113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48137" name="TextBox 3"/>
          <p:cNvSpPr txBox="1">
            <a:spLocks noChangeArrowheads="1"/>
          </p:cNvSpPr>
          <p:nvPr/>
        </p:nvSpPr>
        <p:spPr bwMode="auto">
          <a:xfrm>
            <a:off x="811213" y="31226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48138" name="TextBox 4"/>
          <p:cNvSpPr txBox="1">
            <a:spLocks noChangeArrowheads="1"/>
          </p:cNvSpPr>
          <p:nvPr/>
        </p:nvSpPr>
        <p:spPr bwMode="auto">
          <a:xfrm>
            <a:off x="436563" y="16414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graphicFrame>
        <p:nvGraphicFramePr>
          <p:cNvPr id="9" name="Table 8"/>
          <p:cNvGraphicFramePr>
            <a:graphicFrameLocks noGrp="1"/>
          </p:cNvGraphicFramePr>
          <p:nvPr/>
        </p:nvGraphicFramePr>
        <p:xfrm>
          <a:off x="0" y="636931"/>
          <a:ext cx="9144000" cy="5078069"/>
        </p:xfrm>
        <a:graphic>
          <a:graphicData uri="http://schemas.openxmlformats.org/drawingml/2006/table">
            <a:tbl>
              <a:tblPr firstRow="1" bandRow="1">
                <a:tableStyleId>{5940675A-B579-460E-94D1-54222C63F5DA}</a:tableStyleId>
              </a:tblPr>
              <a:tblGrid>
                <a:gridCol w="531628"/>
                <a:gridCol w="1678172"/>
                <a:gridCol w="2311400"/>
                <a:gridCol w="2311400"/>
                <a:gridCol w="2311400"/>
              </a:tblGrid>
              <a:tr h="691285">
                <a:tc gridSpan="2">
                  <a:txBody>
                    <a:bodyPr/>
                    <a:lstStyle/>
                    <a:p>
                      <a:pPr marL="0" marR="0" indent="0" algn="ctr" defTabSz="2194315" rtl="0" eaLnBrk="1" fontAlgn="auto" latinLnBrk="0" hangingPunct="1">
                        <a:lnSpc>
                          <a:spcPct val="100000"/>
                        </a:lnSpc>
                        <a:spcBef>
                          <a:spcPts val="0"/>
                        </a:spcBef>
                        <a:spcAft>
                          <a:spcPts val="0"/>
                        </a:spcAft>
                        <a:buClrTx/>
                        <a:buSzTx/>
                        <a:buFontTx/>
                        <a:buNone/>
                        <a:tabLst/>
                        <a:defRPr/>
                      </a:pPr>
                      <a:r>
                        <a:rPr lang="en-US" sz="2000" b="0" dirty="0" smtClean="0">
                          <a:latin typeface="Cambria"/>
                          <a:cs typeface="Cambria"/>
                        </a:rPr>
                        <a:t>Qualitative </a:t>
                      </a:r>
                    </a:p>
                    <a:p>
                      <a:pPr marL="0" marR="0" indent="0" algn="ctr" defTabSz="2194315" rtl="0" eaLnBrk="1" fontAlgn="auto" latinLnBrk="0" hangingPunct="1">
                        <a:lnSpc>
                          <a:spcPct val="100000"/>
                        </a:lnSpc>
                        <a:spcBef>
                          <a:spcPts val="0"/>
                        </a:spcBef>
                        <a:spcAft>
                          <a:spcPts val="0"/>
                        </a:spcAft>
                        <a:buClrTx/>
                        <a:buSzTx/>
                        <a:buFontTx/>
                        <a:buNone/>
                        <a:tabLst/>
                        <a:defRPr/>
                      </a:pPr>
                      <a:r>
                        <a:rPr lang="en-US" sz="2000" b="0" dirty="0" smtClean="0">
                          <a:latin typeface="Cambria"/>
                          <a:cs typeface="Cambria"/>
                        </a:rPr>
                        <a:t>Response Code</a:t>
                      </a:r>
                    </a:p>
                  </a:txBody>
                  <a:tcPr marL="133004" marR="133004" marT="74815" marB="74815"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2000" b="1" dirty="0" smtClean="0">
                          <a:latin typeface="Cambria"/>
                          <a:cs typeface="Cambria"/>
                        </a:rPr>
                        <a:t>Positive</a:t>
                      </a:r>
                      <a:endParaRPr lang="en-US" sz="2000" b="1" dirty="0">
                        <a:latin typeface="Cambria"/>
                        <a:cs typeface="Cambria"/>
                      </a:endParaRPr>
                    </a:p>
                  </a:txBody>
                  <a:tcPr marL="133004" marR="133004" marT="74815" marB="74815" anchor="ctr">
                    <a:lnL w="12700" cap="flat" cmpd="sng" algn="ctr">
                      <a:solidFill>
                        <a:scrgbClr r="0" g="0" b="0"/>
                      </a:solidFill>
                      <a:prstDash val="solid"/>
                      <a:round/>
                      <a:headEnd type="none" w="med" len="med"/>
                      <a:tailEnd type="none" w="med" len="med"/>
                    </a:lnL>
                    <a:solidFill>
                      <a:schemeClr val="bg1">
                        <a:lumMod val="75000"/>
                      </a:schemeClr>
                    </a:solidFill>
                  </a:tcPr>
                </a:tc>
                <a:tc>
                  <a:txBody>
                    <a:bodyPr/>
                    <a:lstStyle/>
                    <a:p>
                      <a:pPr algn="ctr"/>
                      <a:r>
                        <a:rPr lang="en-US" sz="2000" b="1" dirty="0" smtClean="0">
                          <a:latin typeface="Cambria"/>
                          <a:cs typeface="Cambria"/>
                        </a:rPr>
                        <a:t>Neutral</a:t>
                      </a:r>
                      <a:endParaRPr lang="en-US" sz="2000" b="1" dirty="0">
                        <a:latin typeface="Cambria"/>
                        <a:cs typeface="Cambria"/>
                      </a:endParaRPr>
                    </a:p>
                  </a:txBody>
                  <a:tcPr marL="133004" marR="133004" marT="74815" marB="74815" anchor="ctr">
                    <a:solidFill>
                      <a:schemeClr val="bg1">
                        <a:lumMod val="75000"/>
                      </a:schemeClr>
                    </a:solidFill>
                  </a:tcPr>
                </a:tc>
                <a:tc>
                  <a:txBody>
                    <a:bodyPr/>
                    <a:lstStyle/>
                    <a:p>
                      <a:pPr algn="ctr"/>
                      <a:r>
                        <a:rPr lang="en-US" sz="2000" b="1" dirty="0" smtClean="0">
                          <a:latin typeface="Cambria"/>
                          <a:cs typeface="Cambria"/>
                        </a:rPr>
                        <a:t>Negative</a:t>
                      </a:r>
                      <a:endParaRPr lang="en-US" sz="2000" b="1" dirty="0">
                        <a:latin typeface="Cambria"/>
                        <a:cs typeface="Cambria"/>
                      </a:endParaRPr>
                    </a:p>
                  </a:txBody>
                  <a:tcPr marL="133004" marR="133004" marT="74815" marB="74815" anchor="ctr">
                    <a:solidFill>
                      <a:schemeClr val="bg1">
                        <a:lumMod val="75000"/>
                      </a:schemeClr>
                    </a:solidFill>
                  </a:tcPr>
                </a:tc>
              </a:tr>
              <a:tr h="413762">
                <a:tc gridSpan="2">
                  <a:txBody>
                    <a:bodyPr/>
                    <a:lstStyle/>
                    <a:p>
                      <a:pPr algn="ctr"/>
                      <a:r>
                        <a:rPr lang="en-US" sz="2000" dirty="0" smtClean="0">
                          <a:latin typeface="Cambria"/>
                          <a:cs typeface="Cambria"/>
                        </a:rPr>
                        <a:t># of Responses</a:t>
                      </a:r>
                      <a:endParaRPr lang="en-US" sz="2000" dirty="0">
                        <a:latin typeface="Cambria"/>
                        <a:cs typeface="Cambria"/>
                      </a:endParaRPr>
                    </a:p>
                  </a:txBody>
                  <a:tcPr marL="133004" marR="133004" marT="74815" marB="74815" anchor="ctr">
                    <a:lnT w="12700" cap="flat" cmpd="sng" algn="ctr">
                      <a:solidFill>
                        <a:scrgbClr r="0" g="0" b="0"/>
                      </a:solidFill>
                      <a:prstDash val="solid"/>
                      <a:round/>
                      <a:headEnd type="none" w="med" len="med"/>
                      <a:tailEnd type="none" w="med" len="med"/>
                    </a:lnT>
                  </a:tcPr>
                </a:tc>
                <a:tc hMerge="1">
                  <a:txBody>
                    <a:bodyPr/>
                    <a:lstStyle/>
                    <a:p>
                      <a:endParaRPr lang="en-US"/>
                    </a:p>
                  </a:txBody>
                  <a:tcPr/>
                </a:tc>
                <a:tc>
                  <a:txBody>
                    <a:bodyPr/>
                    <a:lstStyle/>
                    <a:p>
                      <a:pPr algn="ctr"/>
                      <a:r>
                        <a:rPr lang="en-US" sz="2000" dirty="0" smtClean="0">
                          <a:latin typeface="Cambria"/>
                          <a:cs typeface="Cambria"/>
                        </a:rPr>
                        <a:t>6</a:t>
                      </a:r>
                      <a:endParaRPr lang="en-US" sz="2000" dirty="0">
                        <a:latin typeface="Cambria"/>
                        <a:cs typeface="Cambria"/>
                      </a:endParaRPr>
                    </a:p>
                  </a:txBody>
                  <a:tcPr marL="133004" marR="133004" marT="74815" marB="74815" anchor="ctr"/>
                </a:tc>
                <a:tc>
                  <a:txBody>
                    <a:bodyPr/>
                    <a:lstStyle/>
                    <a:p>
                      <a:pPr algn="ctr"/>
                      <a:r>
                        <a:rPr lang="en-US" sz="2000" dirty="0" smtClean="0">
                          <a:latin typeface="Cambria"/>
                          <a:cs typeface="Cambria"/>
                        </a:rPr>
                        <a:t>13</a:t>
                      </a:r>
                      <a:endParaRPr lang="en-US" sz="2000" dirty="0">
                        <a:latin typeface="Cambria"/>
                        <a:cs typeface="Cambria"/>
                      </a:endParaRPr>
                    </a:p>
                  </a:txBody>
                  <a:tcPr marL="133004" marR="133004" marT="74815" marB="74815" anchor="ctr"/>
                </a:tc>
                <a:tc>
                  <a:txBody>
                    <a:bodyPr/>
                    <a:lstStyle/>
                    <a:p>
                      <a:pPr algn="ctr"/>
                      <a:r>
                        <a:rPr lang="en-US" sz="2000" dirty="0" smtClean="0">
                          <a:latin typeface="Cambria"/>
                          <a:cs typeface="Cambria"/>
                        </a:rPr>
                        <a:t>5</a:t>
                      </a:r>
                      <a:endParaRPr lang="en-US" sz="2000" dirty="0">
                        <a:latin typeface="Cambria"/>
                        <a:cs typeface="Cambria"/>
                      </a:endParaRPr>
                    </a:p>
                  </a:txBody>
                  <a:tcPr marL="133004" marR="133004" marT="74815" marB="74815" anchor="ctr"/>
                </a:tc>
              </a:tr>
              <a:tr h="1377141">
                <a:tc gridSpan="2">
                  <a:txBody>
                    <a:bodyPr/>
                    <a:lstStyle/>
                    <a:p>
                      <a:pPr algn="ctr"/>
                      <a:r>
                        <a:rPr lang="en-US" sz="2000" dirty="0" smtClean="0">
                          <a:latin typeface="Cambria"/>
                          <a:cs typeface="Cambria"/>
                        </a:rPr>
                        <a:t>Exemplary Quote</a:t>
                      </a:r>
                      <a:endParaRPr lang="en-US" sz="2000" dirty="0">
                        <a:latin typeface="Cambria"/>
                        <a:cs typeface="Cambria"/>
                      </a:endParaRPr>
                    </a:p>
                  </a:txBody>
                  <a:tcPr marL="133004" marR="133004" marT="74815" marB="74815" anchor="ctr"/>
                </a:tc>
                <a:tc hMerge="1">
                  <a:txBody>
                    <a:bodyPr/>
                    <a:lstStyle/>
                    <a:p>
                      <a:endParaRPr lang="en-US"/>
                    </a:p>
                  </a:txBody>
                  <a:tcPr/>
                </a:tc>
                <a:tc>
                  <a:txBody>
                    <a:bodyPr/>
                    <a:lstStyle/>
                    <a:p>
                      <a:pPr algn="ctr"/>
                      <a:r>
                        <a:rPr lang="en-US" sz="1800" i="1" kern="1200" dirty="0" smtClean="0">
                          <a:solidFill>
                            <a:schemeClr val="tx1"/>
                          </a:solidFill>
                          <a:effectLst/>
                          <a:latin typeface="Cambria"/>
                          <a:ea typeface="+mn-ea"/>
                          <a:cs typeface="Cambria"/>
                        </a:rPr>
                        <a:t>“It was something different, better than being lectured at”</a:t>
                      </a:r>
                      <a:r>
                        <a:rPr lang="en-US" sz="1800" dirty="0" smtClean="0">
                          <a:effectLst/>
                          <a:latin typeface="Cambria"/>
                          <a:cs typeface="Cambria"/>
                        </a:rPr>
                        <a:t> </a:t>
                      </a:r>
                      <a:endParaRPr lang="en-US" sz="1800" dirty="0">
                        <a:latin typeface="Cambria"/>
                        <a:cs typeface="Cambria"/>
                      </a:endParaRPr>
                    </a:p>
                  </a:txBody>
                  <a:tcPr marL="133004" marR="133004" marT="74815" marB="74815" anchor="ctr"/>
                </a:tc>
                <a:tc>
                  <a:txBody>
                    <a:bodyPr/>
                    <a:lstStyle/>
                    <a:p>
                      <a:pPr algn="ctr"/>
                      <a:r>
                        <a:rPr lang="en-US" sz="1800" i="1" kern="1200" dirty="0" smtClean="0">
                          <a:solidFill>
                            <a:schemeClr val="tx1"/>
                          </a:solidFill>
                          <a:effectLst/>
                          <a:latin typeface="Cambria"/>
                          <a:ea typeface="+mn-ea"/>
                          <a:cs typeface="Cambria"/>
                        </a:rPr>
                        <a:t>“I didn't really dislike anything, simply prefer traditional lectures.”</a:t>
                      </a:r>
                      <a:r>
                        <a:rPr lang="en-US" sz="1800" dirty="0" smtClean="0">
                          <a:effectLst/>
                          <a:latin typeface="Cambria"/>
                          <a:cs typeface="Cambria"/>
                        </a:rPr>
                        <a:t> </a:t>
                      </a:r>
                      <a:endParaRPr lang="en-US" sz="1800" dirty="0">
                        <a:latin typeface="Cambria"/>
                        <a:cs typeface="Cambria"/>
                      </a:endParaRPr>
                    </a:p>
                  </a:txBody>
                  <a:tcPr marL="133004" marR="133004" marT="74815" marB="74815" anchor="ctr"/>
                </a:tc>
                <a:tc>
                  <a:txBody>
                    <a:bodyPr/>
                    <a:lstStyle/>
                    <a:p>
                      <a:pPr algn="ctr"/>
                      <a:r>
                        <a:rPr lang="en-US" sz="1800" i="1" kern="1200" dirty="0" smtClean="0">
                          <a:solidFill>
                            <a:schemeClr val="tx1"/>
                          </a:solidFill>
                          <a:effectLst/>
                          <a:latin typeface="Cambria"/>
                          <a:ea typeface="+mn-ea"/>
                          <a:cs typeface="Cambria"/>
                        </a:rPr>
                        <a:t>“it takes too much work/time to prepare for them”</a:t>
                      </a:r>
                      <a:r>
                        <a:rPr lang="en-US" sz="1800" dirty="0" smtClean="0">
                          <a:effectLst/>
                          <a:latin typeface="Cambria"/>
                          <a:cs typeface="Cambria"/>
                        </a:rPr>
                        <a:t> </a:t>
                      </a:r>
                      <a:endParaRPr lang="en-US" sz="1800" dirty="0">
                        <a:latin typeface="Cambria"/>
                        <a:cs typeface="Cambria"/>
                      </a:endParaRPr>
                    </a:p>
                  </a:txBody>
                  <a:tcPr marL="133004" marR="133004" marT="74815" marB="74815" anchor="ctr"/>
                </a:tc>
              </a:tr>
              <a:tr h="691285">
                <a:tc rowSpan="3">
                  <a:txBody>
                    <a:bodyPr/>
                    <a:lstStyle/>
                    <a:p>
                      <a:pPr algn="ctr"/>
                      <a:r>
                        <a:rPr lang="en-US" sz="2000" dirty="0" smtClean="0">
                          <a:latin typeface="Cambria"/>
                          <a:cs typeface="Cambria"/>
                        </a:rPr>
                        <a:t>Preparation</a:t>
                      </a:r>
                      <a:endParaRPr lang="en-US" sz="2000" dirty="0">
                        <a:latin typeface="Cambria"/>
                        <a:cs typeface="Cambria"/>
                      </a:endParaRPr>
                    </a:p>
                  </a:txBody>
                  <a:tcPr marL="133004" marR="133004" marT="74815" marB="74815" vert="vert270" anchor="ctr"/>
                </a:tc>
                <a:tc>
                  <a:txBody>
                    <a:bodyPr/>
                    <a:lstStyle/>
                    <a:p>
                      <a:pPr algn="ctr"/>
                      <a:r>
                        <a:rPr lang="en-US" sz="2000" dirty="0" smtClean="0">
                          <a:latin typeface="Cambria"/>
                          <a:cs typeface="Cambria"/>
                        </a:rPr>
                        <a:t>Watched Podcast</a:t>
                      </a:r>
                      <a:endParaRPr lang="en-US" sz="2000" dirty="0">
                        <a:latin typeface="Cambria"/>
                        <a:cs typeface="Cambria"/>
                      </a:endParaRPr>
                    </a:p>
                  </a:txBody>
                  <a:tcPr marL="133004" marR="133004" marT="74815" marB="74815" anchor="ctr"/>
                </a:tc>
                <a:tc>
                  <a:txBody>
                    <a:bodyPr/>
                    <a:lstStyle/>
                    <a:p>
                      <a:pPr algn="ctr"/>
                      <a:r>
                        <a:rPr lang="en-US" sz="2000" dirty="0" smtClean="0">
                          <a:latin typeface="Cambria"/>
                          <a:cs typeface="Cambria"/>
                        </a:rPr>
                        <a:t>67%</a:t>
                      </a:r>
                      <a:endParaRPr lang="en-US" sz="2000" dirty="0">
                        <a:latin typeface="Cambria"/>
                        <a:cs typeface="Cambria"/>
                      </a:endParaRPr>
                    </a:p>
                  </a:txBody>
                  <a:tcPr marL="133004" marR="133004" marT="74815" marB="74815" anchor="ctr"/>
                </a:tc>
                <a:tc>
                  <a:txBody>
                    <a:bodyPr/>
                    <a:lstStyle/>
                    <a:p>
                      <a:pPr algn="ctr"/>
                      <a:r>
                        <a:rPr lang="en-US" sz="2000" dirty="0" smtClean="0">
                          <a:latin typeface="Cambria"/>
                          <a:cs typeface="Cambria"/>
                        </a:rPr>
                        <a:t>69%</a:t>
                      </a:r>
                      <a:endParaRPr lang="en-US" sz="2000" dirty="0">
                        <a:latin typeface="Cambria"/>
                        <a:cs typeface="Cambria"/>
                      </a:endParaRPr>
                    </a:p>
                  </a:txBody>
                  <a:tcPr marL="133004" marR="133004" marT="74815" marB="74815" anchor="ctr"/>
                </a:tc>
                <a:tc>
                  <a:txBody>
                    <a:bodyPr/>
                    <a:lstStyle/>
                    <a:p>
                      <a:pPr algn="ctr"/>
                      <a:r>
                        <a:rPr lang="en-US" sz="2000" dirty="0" smtClean="0">
                          <a:latin typeface="Cambria"/>
                          <a:cs typeface="Cambria"/>
                        </a:rPr>
                        <a:t>60%</a:t>
                      </a:r>
                      <a:endParaRPr lang="en-US" sz="2000" dirty="0">
                        <a:latin typeface="Cambria"/>
                        <a:cs typeface="Cambria"/>
                      </a:endParaRPr>
                    </a:p>
                  </a:txBody>
                  <a:tcPr marL="133004" marR="133004" marT="74815" marB="74815" anchor="ctr"/>
                </a:tc>
              </a:tr>
              <a:tr h="691285">
                <a:tc vMerge="1">
                  <a:txBody>
                    <a:bodyPr/>
                    <a:lstStyle/>
                    <a:p>
                      <a:endParaRPr lang="en-US" dirty="0"/>
                    </a:p>
                  </a:txBody>
                  <a:tcPr/>
                </a:tc>
                <a:tc>
                  <a:txBody>
                    <a:bodyPr/>
                    <a:lstStyle/>
                    <a:p>
                      <a:pPr algn="ctr"/>
                      <a:r>
                        <a:rPr lang="en-US" sz="2000" dirty="0" smtClean="0">
                          <a:latin typeface="Cambria"/>
                          <a:cs typeface="Cambria"/>
                        </a:rPr>
                        <a:t>Read </a:t>
                      </a:r>
                    </a:p>
                    <a:p>
                      <a:pPr algn="ctr"/>
                      <a:r>
                        <a:rPr lang="en-US" sz="2000" dirty="0" smtClean="0">
                          <a:latin typeface="Cambria"/>
                          <a:cs typeface="Cambria"/>
                        </a:rPr>
                        <a:t>Chapter</a:t>
                      </a:r>
                      <a:endParaRPr lang="en-US" sz="2000" dirty="0">
                        <a:latin typeface="Cambria"/>
                        <a:cs typeface="Cambria"/>
                      </a:endParaRPr>
                    </a:p>
                  </a:txBody>
                  <a:tcPr marL="133004" marR="133004" marT="74815" marB="74815" anchor="ctr"/>
                </a:tc>
                <a:tc>
                  <a:txBody>
                    <a:bodyPr/>
                    <a:lstStyle/>
                    <a:p>
                      <a:pPr algn="ctr"/>
                      <a:r>
                        <a:rPr lang="en-US" sz="2000" dirty="0" smtClean="0">
                          <a:latin typeface="Cambria"/>
                          <a:cs typeface="Cambria"/>
                        </a:rPr>
                        <a:t>50%</a:t>
                      </a:r>
                      <a:endParaRPr lang="en-US" sz="2000" dirty="0">
                        <a:latin typeface="Cambria"/>
                        <a:cs typeface="Cambria"/>
                      </a:endParaRPr>
                    </a:p>
                  </a:txBody>
                  <a:tcPr marL="133004" marR="133004" marT="74815" marB="74815" anchor="ctr"/>
                </a:tc>
                <a:tc>
                  <a:txBody>
                    <a:bodyPr/>
                    <a:lstStyle/>
                    <a:p>
                      <a:pPr algn="ctr"/>
                      <a:r>
                        <a:rPr lang="en-US" sz="2000" dirty="0" smtClean="0">
                          <a:latin typeface="Cambria"/>
                          <a:cs typeface="Cambria"/>
                        </a:rPr>
                        <a:t>23%</a:t>
                      </a:r>
                      <a:endParaRPr lang="en-US" sz="2000" dirty="0">
                        <a:latin typeface="Cambria"/>
                        <a:cs typeface="Cambria"/>
                      </a:endParaRPr>
                    </a:p>
                  </a:txBody>
                  <a:tcPr marL="133004" marR="133004" marT="74815" marB="74815" anchor="ctr"/>
                </a:tc>
                <a:tc>
                  <a:txBody>
                    <a:bodyPr/>
                    <a:lstStyle/>
                    <a:p>
                      <a:pPr algn="ctr"/>
                      <a:r>
                        <a:rPr lang="en-US" sz="2000" dirty="0" smtClean="0">
                          <a:latin typeface="Cambria"/>
                          <a:cs typeface="Cambria"/>
                        </a:rPr>
                        <a:t>40%</a:t>
                      </a:r>
                      <a:endParaRPr lang="en-US" sz="2000" dirty="0">
                        <a:latin typeface="Cambria"/>
                        <a:cs typeface="Cambria"/>
                      </a:endParaRPr>
                    </a:p>
                  </a:txBody>
                  <a:tcPr marL="133004" marR="133004" marT="74815" marB="74815" anchor="ctr"/>
                </a:tc>
              </a:tr>
              <a:tr h="968808">
                <a:tc vMerge="1">
                  <a:txBody>
                    <a:bodyPr/>
                    <a:lstStyle/>
                    <a:p>
                      <a:endParaRPr lang="en-US" dirty="0"/>
                    </a:p>
                  </a:txBody>
                  <a:tcPr/>
                </a:tc>
                <a:tc>
                  <a:txBody>
                    <a:bodyPr/>
                    <a:lstStyle/>
                    <a:p>
                      <a:pPr algn="ctr"/>
                      <a:r>
                        <a:rPr lang="en-US" sz="2000" dirty="0" smtClean="0">
                          <a:latin typeface="Cambria"/>
                          <a:cs typeface="Cambria"/>
                        </a:rPr>
                        <a:t>Viewed Lab Presentation</a:t>
                      </a:r>
                      <a:endParaRPr lang="en-US" sz="2000" dirty="0">
                        <a:latin typeface="Cambria"/>
                        <a:cs typeface="Cambria"/>
                      </a:endParaRPr>
                    </a:p>
                  </a:txBody>
                  <a:tcPr marL="133004" marR="133004" marT="74815" marB="74815" anchor="ctr"/>
                </a:tc>
                <a:tc>
                  <a:txBody>
                    <a:bodyPr/>
                    <a:lstStyle/>
                    <a:p>
                      <a:pPr algn="ctr"/>
                      <a:r>
                        <a:rPr lang="en-US" sz="2000" dirty="0" smtClean="0">
                          <a:latin typeface="Cambria"/>
                          <a:cs typeface="Cambria"/>
                        </a:rPr>
                        <a:t>67%</a:t>
                      </a:r>
                      <a:endParaRPr lang="en-US" sz="2000" dirty="0">
                        <a:latin typeface="Cambria"/>
                        <a:cs typeface="Cambria"/>
                      </a:endParaRPr>
                    </a:p>
                  </a:txBody>
                  <a:tcPr marL="133004" marR="133004" marT="74815" marB="74815" anchor="ctr"/>
                </a:tc>
                <a:tc>
                  <a:txBody>
                    <a:bodyPr/>
                    <a:lstStyle/>
                    <a:p>
                      <a:pPr algn="ctr"/>
                      <a:r>
                        <a:rPr lang="en-US" sz="2000" dirty="0" smtClean="0">
                          <a:latin typeface="Cambria"/>
                          <a:cs typeface="Cambria"/>
                        </a:rPr>
                        <a:t>69%</a:t>
                      </a:r>
                      <a:endParaRPr lang="en-US" sz="2000" dirty="0">
                        <a:latin typeface="Cambria"/>
                        <a:cs typeface="Cambria"/>
                      </a:endParaRPr>
                    </a:p>
                  </a:txBody>
                  <a:tcPr marL="133004" marR="133004" marT="74815" marB="74815" anchor="ctr"/>
                </a:tc>
                <a:tc>
                  <a:txBody>
                    <a:bodyPr/>
                    <a:lstStyle/>
                    <a:p>
                      <a:pPr algn="ctr"/>
                      <a:r>
                        <a:rPr lang="en-US" sz="2000" dirty="0" smtClean="0">
                          <a:latin typeface="Cambria"/>
                          <a:cs typeface="Cambria"/>
                        </a:rPr>
                        <a:t>80%</a:t>
                      </a:r>
                      <a:endParaRPr lang="en-US" sz="2000" dirty="0">
                        <a:latin typeface="Cambria"/>
                        <a:cs typeface="Cambria"/>
                      </a:endParaRPr>
                    </a:p>
                  </a:txBody>
                  <a:tcPr marL="133004" marR="133004" marT="74815" marB="74815" anchor="ct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chemeClr val="tx1"/>
                          </a:solidFill>
                          <a:latin typeface="Times New Roman"/>
                          <a:cs typeface="Times New Roman"/>
                        </a:rPr>
                        <a:t>Flip </a:t>
                      </a:r>
                    </a:p>
                    <a:p>
                      <a:pPr algn="ctr"/>
                      <a:r>
                        <a:rPr lang="en-US" sz="1400" b="1" dirty="0" smtClean="0">
                          <a:solidFill>
                            <a:schemeClr val="tx1"/>
                          </a:solidFill>
                          <a:latin typeface="Times New Roman"/>
                          <a:cs typeface="Times New Roman"/>
                        </a:rPr>
                        <a:t>Creation</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Exam </a:t>
                      </a:r>
                    </a:p>
                    <a:p>
                      <a:pPr algn="ctr"/>
                      <a:r>
                        <a:rPr lang="en-US" sz="1400" b="1" dirty="0" smtClean="0">
                          <a:solidFill>
                            <a:schemeClr val="tx1"/>
                          </a:solidFill>
                          <a:latin typeface="Times New Roman"/>
                          <a:cs typeface="Times New Roman"/>
                        </a:rPr>
                        <a:t>Performance</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Student </a:t>
                      </a:r>
                    </a:p>
                    <a:p>
                      <a:pPr algn="ctr"/>
                      <a:r>
                        <a:rPr lang="en-US" sz="1400" b="1" dirty="0" smtClean="0">
                          <a:solidFill>
                            <a:schemeClr val="tx1"/>
                          </a:solidFill>
                          <a:latin typeface="Times New Roman"/>
                          <a:cs typeface="Times New Roman"/>
                        </a:rPr>
                        <a:t>Perceptions</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rgbClr val="FF0000"/>
                          </a:solidFill>
                          <a:latin typeface="Times New Roman"/>
                          <a:cs typeface="Times New Roman"/>
                        </a:rPr>
                        <a:t>Future </a:t>
                      </a:r>
                    </a:p>
                    <a:p>
                      <a:pPr algn="ctr"/>
                      <a:r>
                        <a:rPr lang="en-US" sz="1400" b="1" dirty="0" smtClean="0">
                          <a:solidFill>
                            <a:srgbClr val="FF0000"/>
                          </a:solidFill>
                          <a:latin typeface="Times New Roman"/>
                          <a:cs typeface="Times New Roman"/>
                        </a:rPr>
                        <a:t>Flipping</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0184" name="TextBox 5"/>
          <p:cNvSpPr txBox="1">
            <a:spLocks noChangeArrowheads="1"/>
          </p:cNvSpPr>
          <p:nvPr/>
        </p:nvSpPr>
        <p:spPr bwMode="auto">
          <a:xfrm>
            <a:off x="4033838" y="18113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50185" name="TextBox 3"/>
          <p:cNvSpPr txBox="1">
            <a:spLocks noChangeArrowheads="1"/>
          </p:cNvSpPr>
          <p:nvPr/>
        </p:nvSpPr>
        <p:spPr bwMode="auto">
          <a:xfrm>
            <a:off x="811213" y="31226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50186" name="TextBox 4"/>
          <p:cNvSpPr txBox="1">
            <a:spLocks noChangeArrowheads="1"/>
          </p:cNvSpPr>
          <p:nvPr/>
        </p:nvSpPr>
        <p:spPr bwMode="auto">
          <a:xfrm>
            <a:off x="436563" y="16414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7" name="TextBox 6"/>
          <p:cNvSpPr txBox="1"/>
          <p:nvPr/>
        </p:nvSpPr>
        <p:spPr>
          <a:xfrm>
            <a:off x="304800" y="762000"/>
            <a:ext cx="8640763" cy="4894263"/>
          </a:xfrm>
          <a:prstGeom prst="rect">
            <a:avLst/>
          </a:prstGeom>
          <a:noFill/>
        </p:spPr>
        <p:txBody>
          <a:bodyPr>
            <a:spAutoFit/>
          </a:bodyPr>
          <a:lstStyle/>
          <a:p>
            <a:pPr algn="ctr">
              <a:defRPr/>
            </a:pPr>
            <a:r>
              <a:rPr lang="en-US" sz="2800" b="1" dirty="0">
                <a:latin typeface="Cambria"/>
                <a:cs typeface="Cambria"/>
              </a:rPr>
              <a:t>The design of the flipped class may have a large impact on student perceptions.</a:t>
            </a:r>
          </a:p>
          <a:p>
            <a:pPr algn="ctr">
              <a:defRPr/>
            </a:pPr>
            <a:endParaRPr lang="en-US" sz="2400" dirty="0">
              <a:latin typeface="Cambria"/>
              <a:cs typeface="Cambria"/>
            </a:endParaRPr>
          </a:p>
          <a:p>
            <a:pPr indent="565150">
              <a:defRPr/>
            </a:pPr>
            <a:r>
              <a:rPr lang="en-US" sz="2400" i="1" dirty="0">
                <a:latin typeface="Cambria"/>
                <a:cs typeface="Cambria"/>
              </a:rPr>
              <a:t>They want:</a:t>
            </a:r>
          </a:p>
          <a:p>
            <a:pPr marL="1489075" indent="-282575">
              <a:buFont typeface="Arial"/>
              <a:buChar char="•"/>
              <a:defRPr/>
            </a:pPr>
            <a:r>
              <a:rPr lang="en-US" sz="2400" dirty="0">
                <a:latin typeface="Cambria"/>
                <a:cs typeface="Cambria"/>
              </a:rPr>
              <a:t>Efficiency</a:t>
            </a:r>
          </a:p>
          <a:p>
            <a:pPr marL="1489075" indent="-282575">
              <a:buFont typeface="Arial"/>
              <a:buChar char="•"/>
              <a:defRPr/>
            </a:pPr>
            <a:r>
              <a:rPr lang="en-US" sz="2400" dirty="0">
                <a:latin typeface="Cambria"/>
                <a:cs typeface="Cambria"/>
              </a:rPr>
              <a:t>Fun/creative activity </a:t>
            </a:r>
          </a:p>
          <a:p>
            <a:pPr algn="ctr">
              <a:defRPr/>
            </a:pPr>
            <a:endParaRPr lang="en-US" sz="2400" i="1" dirty="0">
              <a:latin typeface="Cambria"/>
              <a:cs typeface="Cambria"/>
            </a:endParaRPr>
          </a:p>
          <a:p>
            <a:pPr indent="517525">
              <a:defRPr/>
            </a:pPr>
            <a:r>
              <a:rPr lang="en-US" sz="2400" i="1" dirty="0">
                <a:latin typeface="Cambria"/>
                <a:cs typeface="Cambria"/>
              </a:rPr>
              <a:t>Try to balance:</a:t>
            </a:r>
          </a:p>
          <a:p>
            <a:pPr marL="1489075" indent="-282575">
              <a:buFont typeface="Arial"/>
              <a:buChar char="•"/>
              <a:defRPr/>
            </a:pPr>
            <a:r>
              <a:rPr lang="en-US" sz="2400" dirty="0">
                <a:latin typeface="Cambria"/>
                <a:cs typeface="Cambria"/>
              </a:rPr>
              <a:t>Requirement to learn the material</a:t>
            </a:r>
          </a:p>
          <a:p>
            <a:pPr marL="1489075" indent="-282575">
              <a:buFont typeface="Arial"/>
              <a:buChar char="•"/>
              <a:defRPr/>
            </a:pPr>
            <a:r>
              <a:rPr lang="en-US" sz="2400" dirty="0">
                <a:latin typeface="Cambria"/>
                <a:cs typeface="Cambria"/>
              </a:rPr>
              <a:t>Everyone is at different levels</a:t>
            </a:r>
          </a:p>
          <a:p>
            <a:pPr marL="1489075" indent="-282575">
              <a:buFont typeface="Arial"/>
              <a:buChar char="•"/>
              <a:defRPr/>
            </a:pPr>
            <a:r>
              <a:rPr lang="en-US" sz="2400" dirty="0">
                <a:latin typeface="Cambria"/>
                <a:cs typeface="Cambria"/>
              </a:rPr>
              <a:t>Preference for traditional lectures</a:t>
            </a:r>
          </a:p>
          <a:p>
            <a:pPr marL="1489075" indent="-282575">
              <a:defRPr/>
            </a:pPr>
            <a:r>
              <a:rPr lang="en-US" sz="2000" dirty="0">
                <a:latin typeface="Cambria"/>
                <a:cs typeface="Cambria"/>
              </a:rPr>
              <a:t> </a:t>
            </a:r>
          </a:p>
          <a:p>
            <a:pPr algn="ctr">
              <a:defRPr/>
            </a:pPr>
            <a:endParaRPr lang="en-US" sz="2000" dirty="0">
              <a:latin typeface="Cambria"/>
              <a:cs typeface="Cambria"/>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chemeClr val="tx1"/>
                          </a:solidFill>
                          <a:latin typeface="Times New Roman"/>
                          <a:cs typeface="Times New Roman"/>
                        </a:rPr>
                        <a:t>Flip </a:t>
                      </a:r>
                    </a:p>
                    <a:p>
                      <a:pPr algn="ctr"/>
                      <a:r>
                        <a:rPr lang="en-US" sz="1400" b="1" dirty="0" smtClean="0">
                          <a:solidFill>
                            <a:schemeClr val="tx1"/>
                          </a:solidFill>
                          <a:latin typeface="Times New Roman"/>
                          <a:cs typeface="Times New Roman"/>
                        </a:rPr>
                        <a:t>Creation</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Exam </a:t>
                      </a:r>
                    </a:p>
                    <a:p>
                      <a:pPr algn="ctr"/>
                      <a:r>
                        <a:rPr lang="en-US" sz="1400" b="1" dirty="0" smtClean="0">
                          <a:solidFill>
                            <a:schemeClr val="tx1"/>
                          </a:solidFill>
                          <a:latin typeface="Times New Roman"/>
                          <a:cs typeface="Times New Roman"/>
                        </a:rPr>
                        <a:t>Performance</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Student </a:t>
                      </a:r>
                    </a:p>
                    <a:p>
                      <a:pPr algn="ctr"/>
                      <a:r>
                        <a:rPr lang="en-US" sz="1400" b="1" dirty="0" smtClean="0">
                          <a:solidFill>
                            <a:schemeClr val="tx1"/>
                          </a:solidFill>
                          <a:latin typeface="Times New Roman"/>
                          <a:cs typeface="Times New Roman"/>
                        </a:rPr>
                        <a:t>Perceptions</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rgbClr val="FF0000"/>
                          </a:solidFill>
                          <a:latin typeface="Times New Roman"/>
                          <a:cs typeface="Times New Roman"/>
                        </a:rPr>
                        <a:t>Future </a:t>
                      </a:r>
                    </a:p>
                    <a:p>
                      <a:pPr algn="ctr"/>
                      <a:r>
                        <a:rPr lang="en-US" sz="1400" b="1" dirty="0" smtClean="0">
                          <a:solidFill>
                            <a:srgbClr val="FF0000"/>
                          </a:solidFill>
                          <a:latin typeface="Times New Roman"/>
                          <a:cs typeface="Times New Roman"/>
                        </a:rPr>
                        <a:t>Flipping</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2232" name="TextBox 5"/>
          <p:cNvSpPr txBox="1">
            <a:spLocks noChangeArrowheads="1"/>
          </p:cNvSpPr>
          <p:nvPr/>
        </p:nvSpPr>
        <p:spPr bwMode="auto">
          <a:xfrm>
            <a:off x="4033838" y="18113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52233" name="TextBox 3"/>
          <p:cNvSpPr txBox="1">
            <a:spLocks noChangeArrowheads="1"/>
          </p:cNvSpPr>
          <p:nvPr/>
        </p:nvSpPr>
        <p:spPr bwMode="auto">
          <a:xfrm>
            <a:off x="811213" y="31226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52234" name="TextBox 4"/>
          <p:cNvSpPr txBox="1">
            <a:spLocks noChangeArrowheads="1"/>
          </p:cNvSpPr>
          <p:nvPr/>
        </p:nvSpPr>
        <p:spPr bwMode="auto">
          <a:xfrm>
            <a:off x="436563" y="16414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3" name="TextBox 2"/>
          <p:cNvSpPr txBox="1"/>
          <p:nvPr/>
        </p:nvSpPr>
        <p:spPr>
          <a:xfrm>
            <a:off x="152400" y="796925"/>
            <a:ext cx="8839200" cy="4308475"/>
          </a:xfrm>
          <a:prstGeom prst="rect">
            <a:avLst/>
          </a:prstGeom>
          <a:noFill/>
        </p:spPr>
        <p:txBody>
          <a:bodyPr>
            <a:spAutoFit/>
          </a:bodyPr>
          <a:lstStyle/>
          <a:p>
            <a:pPr>
              <a:defRPr/>
            </a:pPr>
            <a:r>
              <a:rPr lang="en-US" sz="2800" b="1" dirty="0">
                <a:latin typeface="Cambria"/>
                <a:cs typeface="Cambria"/>
              </a:rPr>
              <a:t>Working Toward a Flipped Formula</a:t>
            </a:r>
          </a:p>
          <a:p>
            <a:pPr>
              <a:defRPr/>
            </a:pPr>
            <a:r>
              <a:rPr lang="en-US" i="1" dirty="0">
                <a:latin typeface="Cambria"/>
                <a:cs typeface="Cambria"/>
              </a:rPr>
              <a:t>How to create a fun, creative activity while still being efficient. </a:t>
            </a:r>
          </a:p>
          <a:p>
            <a:pPr>
              <a:defRPr/>
            </a:pPr>
            <a:endParaRPr lang="en-US" sz="1000" i="1" dirty="0">
              <a:latin typeface="Cambria"/>
              <a:cs typeface="Cambria"/>
            </a:endParaRPr>
          </a:p>
          <a:p>
            <a:pPr>
              <a:defRPr/>
            </a:pPr>
            <a:endParaRPr lang="en-US" sz="1000" i="1" dirty="0">
              <a:latin typeface="Cambria"/>
              <a:cs typeface="Cambria"/>
            </a:endParaRPr>
          </a:p>
          <a:p>
            <a:pPr marL="447675" indent="-447675">
              <a:buFont typeface="Wingdings" charset="2"/>
              <a:buChar char="ü"/>
              <a:defRPr/>
            </a:pPr>
            <a:r>
              <a:rPr lang="en-US" b="1" dirty="0">
                <a:solidFill>
                  <a:srgbClr val="000090"/>
                </a:solidFill>
                <a:latin typeface="Cambria"/>
                <a:cs typeface="Cambria"/>
              </a:rPr>
              <a:t>Be transparent</a:t>
            </a:r>
            <a:r>
              <a:rPr lang="en-US" dirty="0">
                <a:solidFill>
                  <a:srgbClr val="000090"/>
                </a:solidFill>
                <a:latin typeface="Cambria"/>
                <a:cs typeface="Cambria"/>
              </a:rPr>
              <a:t> </a:t>
            </a:r>
            <a:r>
              <a:rPr lang="en-US" dirty="0">
                <a:latin typeface="Cambria"/>
                <a:cs typeface="Cambria"/>
              </a:rPr>
              <a:t>– inform students about what a flipped class is and the   reason you are incorporating this style of instruction</a:t>
            </a:r>
          </a:p>
          <a:p>
            <a:pPr marL="457149" indent="-457149">
              <a:buFont typeface="Wingdings" charset="2"/>
              <a:buChar char="ü"/>
              <a:defRPr/>
            </a:pPr>
            <a:r>
              <a:rPr lang="en-US" b="1" dirty="0">
                <a:solidFill>
                  <a:srgbClr val="000090"/>
                </a:solidFill>
                <a:latin typeface="Cambria"/>
                <a:cs typeface="Cambria"/>
              </a:rPr>
              <a:t>Provide a pre-class worksheet</a:t>
            </a:r>
            <a:r>
              <a:rPr lang="en-US" dirty="0">
                <a:solidFill>
                  <a:srgbClr val="000090"/>
                </a:solidFill>
                <a:latin typeface="Cambria"/>
                <a:cs typeface="Cambria"/>
              </a:rPr>
              <a:t> </a:t>
            </a:r>
            <a:r>
              <a:rPr lang="en-US" dirty="0">
                <a:latin typeface="Cambria"/>
                <a:cs typeface="Cambria"/>
              </a:rPr>
              <a:t>– a pre-class assignment will focus students’ preparatory studying and aid in alleviating cognitive overload</a:t>
            </a:r>
          </a:p>
          <a:p>
            <a:pPr marL="457149" indent="-457149">
              <a:buFont typeface="Wingdings" charset="2"/>
              <a:buChar char="ü"/>
              <a:defRPr/>
            </a:pPr>
            <a:r>
              <a:rPr lang="en-US" b="1" dirty="0">
                <a:solidFill>
                  <a:srgbClr val="000090"/>
                </a:solidFill>
                <a:latin typeface="Cambria"/>
                <a:cs typeface="Cambria"/>
              </a:rPr>
              <a:t>Be efficient</a:t>
            </a:r>
            <a:r>
              <a:rPr lang="en-US" dirty="0">
                <a:solidFill>
                  <a:srgbClr val="000090"/>
                </a:solidFill>
                <a:latin typeface="Cambria"/>
                <a:cs typeface="Cambria"/>
              </a:rPr>
              <a:t> </a:t>
            </a:r>
            <a:r>
              <a:rPr lang="en-US" dirty="0">
                <a:latin typeface="Cambria"/>
                <a:cs typeface="Cambria"/>
              </a:rPr>
              <a:t>– set time limits to complete activities to keep students on task</a:t>
            </a:r>
            <a:endParaRPr lang="en-US" dirty="0">
              <a:solidFill>
                <a:srgbClr val="FF0000"/>
              </a:solidFill>
              <a:latin typeface="Cambria"/>
              <a:cs typeface="Cambria"/>
            </a:endParaRPr>
          </a:p>
          <a:p>
            <a:pPr marL="457149" indent="-457149">
              <a:buFont typeface="Wingdings" charset="2"/>
              <a:buChar char="ü"/>
              <a:defRPr/>
            </a:pPr>
            <a:r>
              <a:rPr lang="en-US" b="1" dirty="0">
                <a:solidFill>
                  <a:srgbClr val="000090"/>
                </a:solidFill>
                <a:latin typeface="Cambria"/>
                <a:cs typeface="Cambria"/>
              </a:rPr>
              <a:t>Incorporate mini-lectures</a:t>
            </a:r>
            <a:r>
              <a:rPr lang="en-US" dirty="0">
                <a:solidFill>
                  <a:srgbClr val="000090"/>
                </a:solidFill>
                <a:latin typeface="Cambria"/>
                <a:cs typeface="Cambria"/>
              </a:rPr>
              <a:t> </a:t>
            </a:r>
            <a:r>
              <a:rPr lang="en-US" dirty="0">
                <a:latin typeface="Cambria"/>
                <a:cs typeface="Cambria"/>
              </a:rPr>
              <a:t>– to clarify confusing or complex topics</a:t>
            </a:r>
            <a:endParaRPr lang="en-US" b="1" dirty="0">
              <a:latin typeface="Cambria"/>
              <a:cs typeface="Cambria"/>
            </a:endParaRPr>
          </a:p>
          <a:p>
            <a:pPr marL="457149" indent="-457149">
              <a:buFont typeface="Wingdings" charset="2"/>
              <a:buChar char="ü"/>
              <a:defRPr/>
            </a:pPr>
            <a:r>
              <a:rPr lang="en-US" b="1" dirty="0">
                <a:solidFill>
                  <a:srgbClr val="000090"/>
                </a:solidFill>
                <a:latin typeface="Cambria"/>
                <a:cs typeface="Cambria"/>
              </a:rPr>
              <a:t>Give students freedom</a:t>
            </a:r>
            <a:r>
              <a:rPr lang="en-US" dirty="0">
                <a:solidFill>
                  <a:srgbClr val="000090"/>
                </a:solidFill>
                <a:latin typeface="Cambria"/>
                <a:cs typeface="Cambria"/>
              </a:rPr>
              <a:t> </a:t>
            </a:r>
            <a:r>
              <a:rPr lang="en-US" dirty="0">
                <a:latin typeface="Cambria"/>
                <a:cs typeface="Cambria"/>
              </a:rPr>
              <a:t>– providing options for students and a sense of personal control is more likely to motivate them for learning</a:t>
            </a:r>
          </a:p>
          <a:p>
            <a:pPr marL="457149" indent="-457149">
              <a:buFont typeface="Wingdings" charset="2"/>
              <a:buChar char="ü"/>
              <a:defRPr/>
            </a:pPr>
            <a:r>
              <a:rPr lang="en-US" b="1" dirty="0">
                <a:solidFill>
                  <a:srgbClr val="000090"/>
                </a:solidFill>
                <a:latin typeface="Cambria"/>
                <a:cs typeface="Cambria"/>
              </a:rPr>
              <a:t>Add a graded component </a:t>
            </a:r>
            <a:r>
              <a:rPr lang="en-US" dirty="0">
                <a:latin typeface="Cambria"/>
                <a:cs typeface="Cambria"/>
              </a:rPr>
              <a:t>– not too low-stakes so that students realize it doesn’t really count for much, however not too high-stakes preventing students from enjoying the flipped class and the discovery element of the learning process </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chemeClr val="tx1"/>
                          </a:solidFill>
                          <a:latin typeface="Times New Roman"/>
                          <a:cs typeface="Times New Roman"/>
                        </a:rPr>
                        <a:t>Flip </a:t>
                      </a:r>
                    </a:p>
                    <a:p>
                      <a:pPr algn="ctr"/>
                      <a:r>
                        <a:rPr lang="en-US" sz="1400" b="1" dirty="0" smtClean="0">
                          <a:solidFill>
                            <a:schemeClr val="tx1"/>
                          </a:solidFill>
                          <a:latin typeface="Times New Roman"/>
                          <a:cs typeface="Times New Roman"/>
                        </a:rPr>
                        <a:t>Creation</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Exam </a:t>
                      </a:r>
                    </a:p>
                    <a:p>
                      <a:pPr algn="ctr"/>
                      <a:r>
                        <a:rPr lang="en-US" sz="1400" b="1" dirty="0" smtClean="0">
                          <a:solidFill>
                            <a:schemeClr val="tx1"/>
                          </a:solidFill>
                          <a:latin typeface="Times New Roman"/>
                          <a:cs typeface="Times New Roman"/>
                        </a:rPr>
                        <a:t>Performance</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Student </a:t>
                      </a:r>
                    </a:p>
                    <a:p>
                      <a:pPr algn="ctr"/>
                      <a:r>
                        <a:rPr lang="en-US" sz="1400" b="1" dirty="0" smtClean="0">
                          <a:solidFill>
                            <a:schemeClr val="tx1"/>
                          </a:solidFill>
                          <a:latin typeface="Times New Roman"/>
                          <a:cs typeface="Times New Roman"/>
                        </a:rPr>
                        <a:t>Perceptions</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rgbClr val="FF0000"/>
                          </a:solidFill>
                          <a:latin typeface="Times New Roman"/>
                          <a:cs typeface="Times New Roman"/>
                        </a:rPr>
                        <a:t>Future </a:t>
                      </a:r>
                    </a:p>
                    <a:p>
                      <a:pPr algn="ctr"/>
                      <a:r>
                        <a:rPr lang="en-US" sz="1400" b="1" dirty="0" smtClean="0">
                          <a:solidFill>
                            <a:srgbClr val="FF0000"/>
                          </a:solidFill>
                          <a:latin typeface="Times New Roman"/>
                          <a:cs typeface="Times New Roman"/>
                        </a:rPr>
                        <a:t>Flipping</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4280" name="TextBox 5"/>
          <p:cNvSpPr txBox="1">
            <a:spLocks noChangeArrowheads="1"/>
          </p:cNvSpPr>
          <p:nvPr/>
        </p:nvSpPr>
        <p:spPr bwMode="auto">
          <a:xfrm>
            <a:off x="4033838" y="18113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54281" name="TextBox 3"/>
          <p:cNvSpPr txBox="1">
            <a:spLocks noChangeArrowheads="1"/>
          </p:cNvSpPr>
          <p:nvPr/>
        </p:nvSpPr>
        <p:spPr bwMode="auto">
          <a:xfrm>
            <a:off x="811213" y="31226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54282" name="TextBox 4"/>
          <p:cNvSpPr txBox="1">
            <a:spLocks noChangeArrowheads="1"/>
          </p:cNvSpPr>
          <p:nvPr/>
        </p:nvSpPr>
        <p:spPr bwMode="auto">
          <a:xfrm>
            <a:off x="436563" y="16414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3" name="TextBox 2"/>
          <p:cNvSpPr txBox="1"/>
          <p:nvPr/>
        </p:nvSpPr>
        <p:spPr>
          <a:xfrm>
            <a:off x="228600" y="685800"/>
            <a:ext cx="8915400" cy="2678113"/>
          </a:xfrm>
          <a:prstGeom prst="rect">
            <a:avLst/>
          </a:prstGeom>
          <a:noFill/>
        </p:spPr>
        <p:txBody>
          <a:bodyPr>
            <a:spAutoFit/>
          </a:bodyPr>
          <a:lstStyle/>
          <a:p>
            <a:pPr>
              <a:defRPr/>
            </a:pPr>
            <a:r>
              <a:rPr lang="en-US" sz="2800" b="1" dirty="0">
                <a:latin typeface="Cambria"/>
                <a:cs typeface="Cambria"/>
              </a:rPr>
              <a:t>Working Toward a Flipped Formula</a:t>
            </a:r>
          </a:p>
          <a:p>
            <a:pPr>
              <a:defRPr/>
            </a:pPr>
            <a:r>
              <a:rPr lang="en-US" i="1" dirty="0">
                <a:latin typeface="Cambria"/>
                <a:cs typeface="Cambria"/>
              </a:rPr>
              <a:t>How to create a fun, creative activity while still being efficient. </a:t>
            </a:r>
          </a:p>
          <a:p>
            <a:pPr>
              <a:defRPr/>
            </a:pPr>
            <a:endParaRPr lang="en-US" sz="1000" i="1" dirty="0">
              <a:latin typeface="Cambria"/>
              <a:cs typeface="Cambria"/>
            </a:endParaRPr>
          </a:p>
          <a:p>
            <a:pPr marL="447675" indent="-447675">
              <a:buFont typeface="Wingdings" charset="2"/>
              <a:buChar char="ü"/>
              <a:defRPr/>
            </a:pPr>
            <a:r>
              <a:rPr lang="en-US" sz="2400" b="1" dirty="0">
                <a:solidFill>
                  <a:srgbClr val="000090"/>
                </a:solidFill>
                <a:latin typeface="Cambria"/>
                <a:cs typeface="Cambria"/>
              </a:rPr>
              <a:t>Be transparent</a:t>
            </a:r>
            <a:r>
              <a:rPr lang="en-US" sz="2400" dirty="0">
                <a:solidFill>
                  <a:srgbClr val="000090"/>
                </a:solidFill>
                <a:latin typeface="Cambria"/>
                <a:cs typeface="Cambria"/>
              </a:rPr>
              <a:t> </a:t>
            </a:r>
            <a:r>
              <a:rPr lang="en-US" sz="2400" dirty="0">
                <a:latin typeface="Cambria"/>
                <a:cs typeface="Cambria"/>
              </a:rPr>
              <a:t>– inform students about what a flipped class is and the reason you are incorporating this style of instruction</a:t>
            </a:r>
          </a:p>
          <a:p>
            <a:pPr>
              <a:defRPr/>
            </a:pPr>
            <a:endParaRPr lang="en-US" sz="1000" dirty="0">
              <a:latin typeface="Cambria"/>
              <a:cs typeface="Cambria"/>
            </a:endParaRPr>
          </a:p>
          <a:p>
            <a:pPr marL="1200150" lvl="2" indent="-285750">
              <a:buFont typeface="Wingdings" charset="2"/>
              <a:buChar char="q"/>
              <a:defRPr/>
            </a:pPr>
            <a:r>
              <a:rPr lang="en-US" sz="2800" dirty="0">
                <a:latin typeface="Cambria"/>
                <a:cs typeface="Cambria"/>
              </a:rPr>
              <a:t>  </a:t>
            </a:r>
            <a:r>
              <a:rPr lang="en-US" sz="2600" dirty="0">
                <a:latin typeface="Cambria"/>
                <a:cs typeface="Cambria"/>
              </a:rPr>
              <a:t>Assign an intro video </a:t>
            </a:r>
          </a:p>
          <a:p>
            <a:pPr marL="1200150" lvl="2" indent="-285750">
              <a:buFont typeface="Wingdings" charset="2"/>
              <a:buChar char="q"/>
              <a:defRPr/>
            </a:pPr>
            <a:r>
              <a:rPr lang="en-US" sz="2600" dirty="0">
                <a:latin typeface="Cambria"/>
                <a:cs typeface="Cambria"/>
              </a:rPr>
              <a:t>  Provide research-based evidence for flipping</a:t>
            </a:r>
          </a:p>
        </p:txBody>
      </p:sp>
      <p:sp>
        <p:nvSpPr>
          <p:cNvPr id="54284" name="TextBox 6"/>
          <p:cNvSpPr txBox="1">
            <a:spLocks noChangeArrowheads="1"/>
          </p:cNvSpPr>
          <p:nvPr/>
        </p:nvSpPr>
        <p:spPr bwMode="auto">
          <a:xfrm>
            <a:off x="0" y="40640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t>Dr. Jeff Kraakevik explained that providing some kind of introduction or preparatory material can ease the integration of the flip activity, “One student liked how there was defined and pre-presented content for the team-based learning session, as that allowed more efficient preparation for the session.”</a:t>
            </a:r>
          </a:p>
          <a:p>
            <a:pPr algn="ctr" eaLnBrk="1" hangingPunct="1"/>
            <a:endParaRPr lang="en-US" sz="1400"/>
          </a:p>
          <a:p>
            <a:pPr algn="ctr" eaLnBrk="1" hangingPunct="1"/>
            <a:r>
              <a:rPr lang="en-US" sz="1400"/>
              <a:t>“…instructors who attempt to revolutionize teaching with new methods or techniques may find that they are only frustrating the needs and expectations their students have developed in the culture of the college. So, if you are trying something new, be sure that students understand why the new method is likely to be valuable.” </a:t>
            </a:r>
          </a:p>
          <a:p>
            <a:pPr algn="ctr" eaLnBrk="1" hangingPunct="1"/>
            <a:r>
              <a:rPr lang="en-US" sz="1400"/>
              <a:t>McKeachie, p. 4</a:t>
            </a:r>
          </a:p>
        </p:txBody>
      </p:sp>
      <p:sp>
        <p:nvSpPr>
          <p:cNvPr id="54285" name="TextBox 7"/>
          <p:cNvSpPr txBox="1">
            <a:spLocks noChangeArrowheads="1"/>
          </p:cNvSpPr>
          <p:nvPr/>
        </p:nvSpPr>
        <p:spPr bwMode="auto">
          <a:xfrm>
            <a:off x="0" y="34290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i="1">
                <a:solidFill>
                  <a:srgbClr val="000000"/>
                </a:solidFill>
                <a:latin typeface="Lucida Grande" charset="0"/>
                <a:cs typeface="Lucida Grande" charset="0"/>
              </a:rPr>
              <a:t>“Maybe a little more information on the front end. I guess I was sort of confused about what exactly a flipped class was…”</a:t>
            </a:r>
            <a:endParaRPr lang="en-US" sz="1600" i="1"/>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chemeClr val="tx1"/>
                          </a:solidFill>
                          <a:latin typeface="Times New Roman"/>
                          <a:cs typeface="Times New Roman"/>
                        </a:rPr>
                        <a:t>Flip </a:t>
                      </a:r>
                    </a:p>
                    <a:p>
                      <a:pPr algn="ctr"/>
                      <a:r>
                        <a:rPr lang="en-US" sz="1400" b="1" dirty="0" smtClean="0">
                          <a:solidFill>
                            <a:schemeClr val="tx1"/>
                          </a:solidFill>
                          <a:latin typeface="Times New Roman"/>
                          <a:cs typeface="Times New Roman"/>
                        </a:rPr>
                        <a:t>Creation</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Exam </a:t>
                      </a:r>
                    </a:p>
                    <a:p>
                      <a:pPr algn="ctr"/>
                      <a:r>
                        <a:rPr lang="en-US" sz="1400" b="1" dirty="0" smtClean="0">
                          <a:solidFill>
                            <a:schemeClr val="tx1"/>
                          </a:solidFill>
                          <a:latin typeface="Times New Roman"/>
                          <a:cs typeface="Times New Roman"/>
                        </a:rPr>
                        <a:t>Performance</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Student </a:t>
                      </a:r>
                    </a:p>
                    <a:p>
                      <a:pPr algn="ctr"/>
                      <a:r>
                        <a:rPr lang="en-US" sz="1400" b="1" dirty="0" smtClean="0">
                          <a:solidFill>
                            <a:schemeClr val="tx1"/>
                          </a:solidFill>
                          <a:latin typeface="Times New Roman"/>
                          <a:cs typeface="Times New Roman"/>
                        </a:rPr>
                        <a:t>Perceptions</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rgbClr val="FF0000"/>
                          </a:solidFill>
                          <a:latin typeface="Times New Roman"/>
                          <a:cs typeface="Times New Roman"/>
                        </a:rPr>
                        <a:t>Future </a:t>
                      </a:r>
                    </a:p>
                    <a:p>
                      <a:pPr algn="ctr"/>
                      <a:r>
                        <a:rPr lang="en-US" sz="1400" b="1" dirty="0" smtClean="0">
                          <a:solidFill>
                            <a:srgbClr val="FF0000"/>
                          </a:solidFill>
                          <a:latin typeface="Times New Roman"/>
                          <a:cs typeface="Times New Roman"/>
                        </a:rPr>
                        <a:t>Flipping</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6328" name="TextBox 5"/>
          <p:cNvSpPr txBox="1">
            <a:spLocks noChangeArrowheads="1"/>
          </p:cNvSpPr>
          <p:nvPr/>
        </p:nvSpPr>
        <p:spPr bwMode="auto">
          <a:xfrm>
            <a:off x="4033838" y="18113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56329" name="TextBox 3"/>
          <p:cNvSpPr txBox="1">
            <a:spLocks noChangeArrowheads="1"/>
          </p:cNvSpPr>
          <p:nvPr/>
        </p:nvSpPr>
        <p:spPr bwMode="auto">
          <a:xfrm>
            <a:off x="811213" y="31226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56330" name="TextBox 4"/>
          <p:cNvSpPr txBox="1">
            <a:spLocks noChangeArrowheads="1"/>
          </p:cNvSpPr>
          <p:nvPr/>
        </p:nvSpPr>
        <p:spPr bwMode="auto">
          <a:xfrm>
            <a:off x="436563" y="16414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3" name="TextBox 2"/>
          <p:cNvSpPr txBox="1"/>
          <p:nvPr/>
        </p:nvSpPr>
        <p:spPr>
          <a:xfrm>
            <a:off x="228600" y="685800"/>
            <a:ext cx="8915400" cy="3354388"/>
          </a:xfrm>
          <a:prstGeom prst="rect">
            <a:avLst/>
          </a:prstGeom>
          <a:noFill/>
        </p:spPr>
        <p:txBody>
          <a:bodyPr>
            <a:spAutoFit/>
          </a:bodyPr>
          <a:lstStyle/>
          <a:p>
            <a:pPr>
              <a:defRPr/>
            </a:pPr>
            <a:r>
              <a:rPr lang="en-US" sz="2800" b="1" dirty="0">
                <a:latin typeface="Cambria"/>
                <a:cs typeface="Cambria"/>
              </a:rPr>
              <a:t>Working Toward a Flipped Formula</a:t>
            </a:r>
          </a:p>
          <a:p>
            <a:pPr>
              <a:defRPr/>
            </a:pPr>
            <a:r>
              <a:rPr lang="en-US" i="1" dirty="0">
                <a:latin typeface="Cambria"/>
                <a:cs typeface="Cambria"/>
              </a:rPr>
              <a:t>How to create a fun, creative activity while still being efficient. </a:t>
            </a:r>
          </a:p>
          <a:p>
            <a:pPr>
              <a:defRPr/>
            </a:pPr>
            <a:endParaRPr lang="en-US" sz="1000" i="1" dirty="0">
              <a:latin typeface="Cambria"/>
              <a:cs typeface="Cambria"/>
            </a:endParaRPr>
          </a:p>
          <a:p>
            <a:pPr marL="457149" lvl="2" indent="-457149">
              <a:buFont typeface="Wingdings" charset="2"/>
              <a:buChar char="ü"/>
              <a:defRPr/>
            </a:pPr>
            <a:r>
              <a:rPr lang="en-US" sz="2400" b="1" dirty="0">
                <a:solidFill>
                  <a:srgbClr val="000090"/>
                </a:solidFill>
                <a:latin typeface="Cambria"/>
                <a:cs typeface="Cambria"/>
              </a:rPr>
              <a:t>Provide a pre-class worksheet</a:t>
            </a:r>
            <a:r>
              <a:rPr lang="en-US" sz="2400" dirty="0">
                <a:solidFill>
                  <a:srgbClr val="000090"/>
                </a:solidFill>
                <a:latin typeface="Cambria"/>
                <a:cs typeface="Cambria"/>
              </a:rPr>
              <a:t> </a:t>
            </a:r>
            <a:r>
              <a:rPr lang="en-US" sz="2400" dirty="0">
                <a:latin typeface="Cambria"/>
                <a:cs typeface="Cambria"/>
              </a:rPr>
              <a:t>– an assignment due at the beginning of the flip can focus students’ preparatory studying and aid in alleviating cognitive overload</a:t>
            </a:r>
          </a:p>
          <a:p>
            <a:pPr>
              <a:defRPr/>
            </a:pPr>
            <a:endParaRPr lang="en-US" sz="1000" i="1" dirty="0">
              <a:solidFill>
                <a:srgbClr val="FF0000"/>
              </a:solidFill>
              <a:latin typeface="Cambria"/>
              <a:cs typeface="Cambria"/>
            </a:endParaRPr>
          </a:p>
          <a:p>
            <a:pPr marL="1371600" lvl="2" indent="-457200">
              <a:buFont typeface="Wingdings" charset="2"/>
              <a:buChar char="q"/>
              <a:defRPr/>
            </a:pPr>
            <a:r>
              <a:rPr lang="en-US" sz="2800" dirty="0">
                <a:latin typeface="Cambria"/>
                <a:cs typeface="Cambria"/>
              </a:rPr>
              <a:t>1-2 page assignment?</a:t>
            </a:r>
          </a:p>
          <a:p>
            <a:pPr marL="1371600" lvl="2" indent="-457200">
              <a:buFont typeface="Wingdings" charset="2"/>
              <a:buChar char="q"/>
              <a:defRPr/>
            </a:pPr>
            <a:r>
              <a:rPr lang="en-US" sz="2800" dirty="0">
                <a:latin typeface="Cambria"/>
                <a:cs typeface="Cambria"/>
              </a:rPr>
              <a:t>Concept map?</a:t>
            </a:r>
          </a:p>
          <a:p>
            <a:pPr>
              <a:defRPr/>
            </a:pPr>
            <a:endParaRPr lang="en-US" dirty="0">
              <a:cs typeface="+mn-cs"/>
            </a:endParaRPr>
          </a:p>
        </p:txBody>
      </p:sp>
      <p:sp>
        <p:nvSpPr>
          <p:cNvPr id="56332" name="TextBox 6"/>
          <p:cNvSpPr txBox="1">
            <a:spLocks noChangeArrowheads="1"/>
          </p:cNvSpPr>
          <p:nvPr/>
        </p:nvSpPr>
        <p:spPr bwMode="auto">
          <a:xfrm>
            <a:off x="152400" y="4191000"/>
            <a:ext cx="8839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i="1">
                <a:solidFill>
                  <a:srgbClr val="000000"/>
                </a:solidFill>
                <a:latin typeface="Lucida Grande" charset="0"/>
                <a:cs typeface="Lucida Grande" charset="0"/>
              </a:rPr>
              <a:t>“I enjoyed the flipped class, but it was somewhat hard to prepare for. We had an abundance of resources, so it was hard to pick out the points that were truly important.”</a:t>
            </a:r>
            <a:endParaRPr lang="en-US" sz="1800" i="1"/>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chemeClr val="tx1"/>
                          </a:solidFill>
                          <a:latin typeface="Times New Roman"/>
                          <a:cs typeface="Times New Roman"/>
                        </a:rPr>
                        <a:t>Flip </a:t>
                      </a:r>
                    </a:p>
                    <a:p>
                      <a:pPr algn="ctr"/>
                      <a:r>
                        <a:rPr lang="en-US" sz="1400" b="1" dirty="0" smtClean="0">
                          <a:solidFill>
                            <a:schemeClr val="tx1"/>
                          </a:solidFill>
                          <a:latin typeface="Times New Roman"/>
                          <a:cs typeface="Times New Roman"/>
                        </a:rPr>
                        <a:t>Creation</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Exam </a:t>
                      </a:r>
                    </a:p>
                    <a:p>
                      <a:pPr algn="ctr"/>
                      <a:r>
                        <a:rPr lang="en-US" sz="1400" b="1" dirty="0" smtClean="0">
                          <a:solidFill>
                            <a:schemeClr val="tx1"/>
                          </a:solidFill>
                          <a:latin typeface="Times New Roman"/>
                          <a:cs typeface="Times New Roman"/>
                        </a:rPr>
                        <a:t>Performance</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Student </a:t>
                      </a:r>
                    </a:p>
                    <a:p>
                      <a:pPr algn="ctr"/>
                      <a:r>
                        <a:rPr lang="en-US" sz="1400" b="1" dirty="0" smtClean="0">
                          <a:solidFill>
                            <a:schemeClr val="tx1"/>
                          </a:solidFill>
                          <a:latin typeface="Times New Roman"/>
                          <a:cs typeface="Times New Roman"/>
                        </a:rPr>
                        <a:t>Perceptions</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rgbClr val="FF0000"/>
                          </a:solidFill>
                          <a:latin typeface="Times New Roman"/>
                          <a:cs typeface="Times New Roman"/>
                        </a:rPr>
                        <a:t>Future </a:t>
                      </a:r>
                    </a:p>
                    <a:p>
                      <a:pPr algn="ctr"/>
                      <a:r>
                        <a:rPr lang="en-US" sz="1400" b="1" dirty="0" smtClean="0">
                          <a:solidFill>
                            <a:srgbClr val="FF0000"/>
                          </a:solidFill>
                          <a:latin typeface="Times New Roman"/>
                          <a:cs typeface="Times New Roman"/>
                        </a:rPr>
                        <a:t>Flipping</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8376" name="TextBox 5"/>
          <p:cNvSpPr txBox="1">
            <a:spLocks noChangeArrowheads="1"/>
          </p:cNvSpPr>
          <p:nvPr/>
        </p:nvSpPr>
        <p:spPr bwMode="auto">
          <a:xfrm>
            <a:off x="4033838" y="18113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58377" name="TextBox 3"/>
          <p:cNvSpPr txBox="1">
            <a:spLocks noChangeArrowheads="1"/>
          </p:cNvSpPr>
          <p:nvPr/>
        </p:nvSpPr>
        <p:spPr bwMode="auto">
          <a:xfrm>
            <a:off x="811213" y="31226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58378" name="TextBox 4"/>
          <p:cNvSpPr txBox="1">
            <a:spLocks noChangeArrowheads="1"/>
          </p:cNvSpPr>
          <p:nvPr/>
        </p:nvSpPr>
        <p:spPr bwMode="auto">
          <a:xfrm>
            <a:off x="436563" y="16414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3" name="TextBox 2"/>
          <p:cNvSpPr txBox="1"/>
          <p:nvPr/>
        </p:nvSpPr>
        <p:spPr>
          <a:xfrm>
            <a:off x="228600" y="685800"/>
            <a:ext cx="8242300" cy="3292475"/>
          </a:xfrm>
          <a:prstGeom prst="rect">
            <a:avLst/>
          </a:prstGeom>
          <a:noFill/>
        </p:spPr>
        <p:txBody>
          <a:bodyPr>
            <a:spAutoFit/>
          </a:bodyPr>
          <a:lstStyle/>
          <a:p>
            <a:pPr>
              <a:defRPr/>
            </a:pPr>
            <a:r>
              <a:rPr lang="en-US" sz="2800" b="1" dirty="0">
                <a:latin typeface="Cambria"/>
                <a:cs typeface="Cambria"/>
              </a:rPr>
              <a:t>Working Toward a Flipped Formula</a:t>
            </a:r>
          </a:p>
          <a:p>
            <a:pPr>
              <a:defRPr/>
            </a:pPr>
            <a:r>
              <a:rPr lang="en-US" i="1" dirty="0">
                <a:latin typeface="Cambria"/>
                <a:cs typeface="Cambria"/>
              </a:rPr>
              <a:t>How to create a fun, creative activity while still being efficient. </a:t>
            </a:r>
          </a:p>
          <a:p>
            <a:pPr>
              <a:defRPr/>
            </a:pPr>
            <a:endParaRPr lang="en-US" sz="1000" i="1" dirty="0">
              <a:latin typeface="Cambria"/>
              <a:cs typeface="Cambria"/>
            </a:endParaRPr>
          </a:p>
          <a:p>
            <a:pPr marL="457149" indent="-457149">
              <a:buFont typeface="Wingdings" charset="2"/>
              <a:buChar char="ü"/>
              <a:defRPr/>
            </a:pPr>
            <a:r>
              <a:rPr lang="en-US" sz="2800" b="1" dirty="0">
                <a:solidFill>
                  <a:srgbClr val="000090"/>
                </a:solidFill>
                <a:latin typeface="Cambria"/>
                <a:cs typeface="Cambria"/>
              </a:rPr>
              <a:t>Be efficient</a:t>
            </a:r>
            <a:r>
              <a:rPr lang="en-US" sz="2800" dirty="0">
                <a:solidFill>
                  <a:srgbClr val="000090"/>
                </a:solidFill>
                <a:latin typeface="Cambria"/>
                <a:cs typeface="Cambria"/>
              </a:rPr>
              <a:t> </a:t>
            </a:r>
            <a:r>
              <a:rPr lang="en-US" sz="2800" dirty="0">
                <a:latin typeface="Cambria"/>
                <a:cs typeface="Cambria"/>
              </a:rPr>
              <a:t>– set time limits to complete activities to keep students on task</a:t>
            </a:r>
          </a:p>
          <a:p>
            <a:pPr>
              <a:defRPr/>
            </a:pPr>
            <a:endParaRPr lang="en-US" sz="1200" dirty="0">
              <a:solidFill>
                <a:srgbClr val="FF0000"/>
              </a:solidFill>
              <a:latin typeface="Cambria"/>
              <a:cs typeface="Cambria"/>
            </a:endParaRPr>
          </a:p>
          <a:p>
            <a:pPr marL="1371600" lvl="2" indent="-457200">
              <a:buFont typeface="Wingdings" charset="2"/>
              <a:buChar char="q"/>
              <a:defRPr/>
            </a:pPr>
            <a:r>
              <a:rPr lang="en-US" sz="2800" dirty="0">
                <a:latin typeface="Cambria"/>
                <a:cs typeface="Cambria"/>
              </a:rPr>
              <a:t>Use a timer – encourage students to reach a goal within the given time</a:t>
            </a:r>
          </a:p>
          <a:p>
            <a:pPr marL="1371600" lvl="2" indent="-457200">
              <a:buFont typeface="Wingdings" charset="2"/>
              <a:buChar char="q"/>
              <a:defRPr/>
            </a:pPr>
            <a:r>
              <a:rPr lang="en-US" sz="2800" dirty="0">
                <a:latin typeface="Cambria"/>
                <a:cs typeface="Cambria"/>
              </a:rPr>
              <a:t>Use wrong answers for additional questions</a:t>
            </a:r>
          </a:p>
        </p:txBody>
      </p:sp>
      <p:sp>
        <p:nvSpPr>
          <p:cNvPr id="58380" name="TextBox 6"/>
          <p:cNvSpPr txBox="1">
            <a:spLocks noChangeArrowheads="1"/>
          </p:cNvSpPr>
          <p:nvPr/>
        </p:nvSpPr>
        <p:spPr bwMode="auto">
          <a:xfrm>
            <a:off x="0" y="44958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i="1">
                <a:solidFill>
                  <a:srgbClr val="000000"/>
                </a:solidFill>
                <a:latin typeface="Lucida Grande" charset="0"/>
                <a:cs typeface="Lucida Grande" charset="0"/>
              </a:rPr>
              <a:t>“I liked how the hyperlinked document was intrinsically filled with review, especially if you got an answer wrong.”</a:t>
            </a:r>
            <a:endParaRPr lang="en-US" sz="1800" i="1"/>
          </a:p>
        </p:txBody>
      </p:sp>
      <p:sp>
        <p:nvSpPr>
          <p:cNvPr id="58381" name="TextBox 7"/>
          <p:cNvSpPr txBox="1">
            <a:spLocks noChangeArrowheads="1"/>
          </p:cNvSpPr>
          <p:nvPr/>
        </p:nvSpPr>
        <p:spPr bwMode="auto">
          <a:xfrm>
            <a:off x="125413" y="5453063"/>
            <a:ext cx="5441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*Another struggle: some groups worked faster than others</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8440" name="TextBox 2"/>
          <p:cNvSpPr txBox="1">
            <a:spLocks noChangeArrowheads="1"/>
          </p:cNvSpPr>
          <p:nvPr/>
        </p:nvSpPr>
        <p:spPr bwMode="auto">
          <a:xfrm>
            <a:off x="533400" y="4267200"/>
            <a:ext cx="3117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i="1">
                <a:latin typeface="Cambria" charset="0"/>
                <a:cs typeface="Cambria" charset="0"/>
              </a:rPr>
              <a:t>…to flip a class!</a:t>
            </a:r>
          </a:p>
        </p:txBody>
      </p:sp>
      <p:pic>
        <p:nvPicPr>
          <p:cNvPr id="184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38200"/>
            <a:ext cx="28463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866059">
            <a:off x="3738563" y="2016125"/>
            <a:ext cx="52578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chemeClr val="tx1"/>
                          </a:solidFill>
                          <a:latin typeface="Times New Roman"/>
                          <a:cs typeface="Times New Roman"/>
                        </a:rPr>
                        <a:t>Flip </a:t>
                      </a:r>
                    </a:p>
                    <a:p>
                      <a:pPr algn="ctr"/>
                      <a:r>
                        <a:rPr lang="en-US" sz="1400" b="1" dirty="0" smtClean="0">
                          <a:solidFill>
                            <a:schemeClr val="tx1"/>
                          </a:solidFill>
                          <a:latin typeface="Times New Roman"/>
                          <a:cs typeface="Times New Roman"/>
                        </a:rPr>
                        <a:t>Creation</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Exam </a:t>
                      </a:r>
                    </a:p>
                    <a:p>
                      <a:pPr algn="ctr"/>
                      <a:r>
                        <a:rPr lang="en-US" sz="1400" b="1" dirty="0" smtClean="0">
                          <a:solidFill>
                            <a:schemeClr val="tx1"/>
                          </a:solidFill>
                          <a:latin typeface="Times New Roman"/>
                          <a:cs typeface="Times New Roman"/>
                        </a:rPr>
                        <a:t>Performance</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Student </a:t>
                      </a:r>
                    </a:p>
                    <a:p>
                      <a:pPr algn="ctr"/>
                      <a:r>
                        <a:rPr lang="en-US" sz="1400" b="1" dirty="0" smtClean="0">
                          <a:solidFill>
                            <a:schemeClr val="tx1"/>
                          </a:solidFill>
                          <a:latin typeface="Times New Roman"/>
                          <a:cs typeface="Times New Roman"/>
                        </a:rPr>
                        <a:t>Perceptions</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rgbClr val="FF0000"/>
                          </a:solidFill>
                          <a:latin typeface="Times New Roman"/>
                          <a:cs typeface="Times New Roman"/>
                        </a:rPr>
                        <a:t>Future </a:t>
                      </a:r>
                    </a:p>
                    <a:p>
                      <a:pPr algn="ctr"/>
                      <a:r>
                        <a:rPr lang="en-US" sz="1400" b="1" dirty="0" smtClean="0">
                          <a:solidFill>
                            <a:srgbClr val="FF0000"/>
                          </a:solidFill>
                          <a:latin typeface="Times New Roman"/>
                          <a:cs typeface="Times New Roman"/>
                        </a:rPr>
                        <a:t>Flipping</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0424" name="TextBox 5"/>
          <p:cNvSpPr txBox="1">
            <a:spLocks noChangeArrowheads="1"/>
          </p:cNvSpPr>
          <p:nvPr/>
        </p:nvSpPr>
        <p:spPr bwMode="auto">
          <a:xfrm>
            <a:off x="4033838" y="18113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60425" name="TextBox 3"/>
          <p:cNvSpPr txBox="1">
            <a:spLocks noChangeArrowheads="1"/>
          </p:cNvSpPr>
          <p:nvPr/>
        </p:nvSpPr>
        <p:spPr bwMode="auto">
          <a:xfrm>
            <a:off x="811213" y="31226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60426" name="TextBox 4"/>
          <p:cNvSpPr txBox="1">
            <a:spLocks noChangeArrowheads="1"/>
          </p:cNvSpPr>
          <p:nvPr/>
        </p:nvSpPr>
        <p:spPr bwMode="auto">
          <a:xfrm>
            <a:off x="436563" y="16414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3" name="TextBox 2"/>
          <p:cNvSpPr txBox="1"/>
          <p:nvPr/>
        </p:nvSpPr>
        <p:spPr>
          <a:xfrm>
            <a:off x="228600" y="685800"/>
            <a:ext cx="8242300" cy="3540125"/>
          </a:xfrm>
          <a:prstGeom prst="rect">
            <a:avLst/>
          </a:prstGeom>
          <a:noFill/>
        </p:spPr>
        <p:txBody>
          <a:bodyPr>
            <a:spAutoFit/>
          </a:bodyPr>
          <a:lstStyle/>
          <a:p>
            <a:pPr>
              <a:defRPr/>
            </a:pPr>
            <a:r>
              <a:rPr lang="en-US" sz="2800" b="1" dirty="0">
                <a:latin typeface="Cambria"/>
                <a:cs typeface="Cambria"/>
              </a:rPr>
              <a:t>Working Toward a Flipped Formula</a:t>
            </a:r>
          </a:p>
          <a:p>
            <a:pPr>
              <a:defRPr/>
            </a:pPr>
            <a:r>
              <a:rPr lang="en-US" i="1" dirty="0">
                <a:latin typeface="Cambria"/>
                <a:cs typeface="Cambria"/>
              </a:rPr>
              <a:t>How to create a fun, creative activity while still being efficient. </a:t>
            </a:r>
          </a:p>
          <a:p>
            <a:pPr>
              <a:defRPr/>
            </a:pPr>
            <a:endParaRPr lang="en-US" sz="1000" i="1" dirty="0">
              <a:latin typeface="Cambria"/>
              <a:cs typeface="Cambria"/>
            </a:endParaRPr>
          </a:p>
          <a:p>
            <a:pPr marL="457149" indent="-457149">
              <a:buFont typeface="Wingdings" charset="2"/>
              <a:buChar char="ü"/>
              <a:defRPr/>
            </a:pPr>
            <a:r>
              <a:rPr lang="en-US" sz="2800" b="1" dirty="0">
                <a:solidFill>
                  <a:srgbClr val="000090"/>
                </a:solidFill>
                <a:latin typeface="Cambria"/>
                <a:cs typeface="Cambria"/>
              </a:rPr>
              <a:t>Incorporate mini-lectures</a:t>
            </a:r>
            <a:r>
              <a:rPr lang="en-US" sz="2800" dirty="0">
                <a:solidFill>
                  <a:srgbClr val="000090"/>
                </a:solidFill>
                <a:latin typeface="Cambria"/>
                <a:cs typeface="Cambria"/>
              </a:rPr>
              <a:t> </a:t>
            </a:r>
            <a:r>
              <a:rPr lang="en-US" sz="2800" dirty="0">
                <a:latin typeface="Cambria"/>
                <a:cs typeface="Cambria"/>
              </a:rPr>
              <a:t>– to clarify confusing or complex topics</a:t>
            </a:r>
            <a:endParaRPr lang="en-US" sz="2800" b="1" dirty="0">
              <a:latin typeface="Cambria"/>
              <a:cs typeface="Cambria"/>
            </a:endParaRPr>
          </a:p>
          <a:p>
            <a:pPr marL="0" lvl="2">
              <a:defRPr/>
            </a:pPr>
            <a:endParaRPr lang="en-US" sz="2000" dirty="0">
              <a:latin typeface="Cambria"/>
              <a:cs typeface="Cambria"/>
            </a:endParaRPr>
          </a:p>
          <a:p>
            <a:pPr marL="1371600" lvl="4" indent="-457200">
              <a:buFont typeface="Wingdings" charset="2"/>
              <a:buChar char="q"/>
              <a:defRPr/>
            </a:pPr>
            <a:r>
              <a:rPr lang="en-US" sz="2800" dirty="0">
                <a:latin typeface="Cambria"/>
                <a:cs typeface="Cambria"/>
              </a:rPr>
              <a:t>Stop the activity at intervals to quickly review concepts</a:t>
            </a:r>
          </a:p>
          <a:p>
            <a:pPr marL="1371600" lvl="4" indent="-457200">
              <a:buFont typeface="Wingdings" charset="2"/>
              <a:buChar char="q"/>
              <a:defRPr/>
            </a:pPr>
            <a:r>
              <a:rPr lang="en-US" sz="2800" dirty="0">
                <a:latin typeface="Cambria"/>
                <a:cs typeface="Cambria"/>
              </a:rPr>
              <a:t>Keep the reviews short, sweet, and simple </a:t>
            </a:r>
          </a:p>
        </p:txBody>
      </p:sp>
      <p:sp>
        <p:nvSpPr>
          <p:cNvPr id="60428" name="TextBox 6"/>
          <p:cNvSpPr txBox="1">
            <a:spLocks noChangeArrowheads="1"/>
          </p:cNvSpPr>
          <p:nvPr/>
        </p:nvSpPr>
        <p:spPr bwMode="auto">
          <a:xfrm>
            <a:off x="0" y="45720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Nayak explained in </a:t>
            </a:r>
            <a:r>
              <a:rPr lang="en-US" sz="1800" i="1"/>
              <a:t>The</a:t>
            </a:r>
            <a:r>
              <a:rPr lang="en-US" sz="1800"/>
              <a:t> </a:t>
            </a:r>
            <a:r>
              <a:rPr lang="en-US" sz="1800" i="1"/>
              <a:t>Broken Lecture: An Innovative Method of Teaching </a:t>
            </a:r>
            <a:r>
              <a:rPr lang="en-US" sz="1800"/>
              <a:t>that students begin to lose concentration and focus after about 20 minutes of lecturing </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chemeClr val="tx1"/>
                          </a:solidFill>
                          <a:latin typeface="Times New Roman"/>
                          <a:cs typeface="Times New Roman"/>
                        </a:rPr>
                        <a:t>Flip </a:t>
                      </a:r>
                    </a:p>
                    <a:p>
                      <a:pPr algn="ctr"/>
                      <a:r>
                        <a:rPr lang="en-US" sz="1400" b="1" dirty="0" smtClean="0">
                          <a:solidFill>
                            <a:schemeClr val="tx1"/>
                          </a:solidFill>
                          <a:latin typeface="Times New Roman"/>
                          <a:cs typeface="Times New Roman"/>
                        </a:rPr>
                        <a:t>Creation</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Exam </a:t>
                      </a:r>
                    </a:p>
                    <a:p>
                      <a:pPr algn="ctr"/>
                      <a:r>
                        <a:rPr lang="en-US" sz="1400" b="1" dirty="0" smtClean="0">
                          <a:solidFill>
                            <a:schemeClr val="tx1"/>
                          </a:solidFill>
                          <a:latin typeface="Times New Roman"/>
                          <a:cs typeface="Times New Roman"/>
                        </a:rPr>
                        <a:t>Performance</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Student </a:t>
                      </a:r>
                    </a:p>
                    <a:p>
                      <a:pPr algn="ctr"/>
                      <a:r>
                        <a:rPr lang="en-US" sz="1400" b="1" dirty="0" smtClean="0">
                          <a:solidFill>
                            <a:schemeClr val="tx1"/>
                          </a:solidFill>
                          <a:latin typeface="Times New Roman"/>
                          <a:cs typeface="Times New Roman"/>
                        </a:rPr>
                        <a:t>Perceptions</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rgbClr val="FF0000"/>
                          </a:solidFill>
                          <a:latin typeface="Times New Roman"/>
                          <a:cs typeface="Times New Roman"/>
                        </a:rPr>
                        <a:t>Future </a:t>
                      </a:r>
                    </a:p>
                    <a:p>
                      <a:pPr algn="ctr"/>
                      <a:r>
                        <a:rPr lang="en-US" sz="1400" b="1" dirty="0" smtClean="0">
                          <a:solidFill>
                            <a:srgbClr val="FF0000"/>
                          </a:solidFill>
                          <a:latin typeface="Times New Roman"/>
                          <a:cs typeface="Times New Roman"/>
                        </a:rPr>
                        <a:t>Flipping</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2472" name="TextBox 5"/>
          <p:cNvSpPr txBox="1">
            <a:spLocks noChangeArrowheads="1"/>
          </p:cNvSpPr>
          <p:nvPr/>
        </p:nvSpPr>
        <p:spPr bwMode="auto">
          <a:xfrm>
            <a:off x="4033838" y="18113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62473" name="TextBox 3"/>
          <p:cNvSpPr txBox="1">
            <a:spLocks noChangeArrowheads="1"/>
          </p:cNvSpPr>
          <p:nvPr/>
        </p:nvSpPr>
        <p:spPr bwMode="auto">
          <a:xfrm>
            <a:off x="811213" y="31226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62474" name="TextBox 4"/>
          <p:cNvSpPr txBox="1">
            <a:spLocks noChangeArrowheads="1"/>
          </p:cNvSpPr>
          <p:nvPr/>
        </p:nvSpPr>
        <p:spPr bwMode="auto">
          <a:xfrm>
            <a:off x="436563" y="16414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3" name="TextBox 2"/>
          <p:cNvSpPr txBox="1"/>
          <p:nvPr/>
        </p:nvSpPr>
        <p:spPr>
          <a:xfrm>
            <a:off x="76200" y="457200"/>
            <a:ext cx="9067800" cy="3724275"/>
          </a:xfrm>
          <a:prstGeom prst="rect">
            <a:avLst/>
          </a:prstGeom>
          <a:noFill/>
        </p:spPr>
        <p:txBody>
          <a:bodyPr>
            <a:spAutoFit/>
          </a:bodyPr>
          <a:lstStyle/>
          <a:p>
            <a:pPr>
              <a:defRPr/>
            </a:pPr>
            <a:r>
              <a:rPr lang="en-US" sz="2800" b="1" dirty="0">
                <a:latin typeface="Cambria"/>
                <a:cs typeface="Cambria"/>
              </a:rPr>
              <a:t>Working Toward a Flipped Formula</a:t>
            </a:r>
          </a:p>
          <a:p>
            <a:pPr>
              <a:defRPr/>
            </a:pPr>
            <a:r>
              <a:rPr lang="en-US" i="1" dirty="0">
                <a:latin typeface="Cambria"/>
                <a:cs typeface="Cambria"/>
              </a:rPr>
              <a:t>How to create a fun, creative activity while still being efficient. </a:t>
            </a:r>
          </a:p>
          <a:p>
            <a:pPr>
              <a:defRPr/>
            </a:pPr>
            <a:endParaRPr lang="en-US" sz="1000" i="1" dirty="0">
              <a:latin typeface="Cambria"/>
              <a:cs typeface="Cambria"/>
            </a:endParaRPr>
          </a:p>
          <a:p>
            <a:pPr marL="457149" indent="-457149">
              <a:buFont typeface="Wingdings" charset="2"/>
              <a:buChar char="ü"/>
              <a:defRPr/>
            </a:pPr>
            <a:r>
              <a:rPr lang="en-US" sz="2400" b="1" dirty="0">
                <a:solidFill>
                  <a:srgbClr val="000090"/>
                </a:solidFill>
                <a:latin typeface="Cambria"/>
                <a:cs typeface="Cambria"/>
              </a:rPr>
              <a:t>Give students freedom</a:t>
            </a:r>
            <a:r>
              <a:rPr lang="en-US" sz="2400" dirty="0">
                <a:solidFill>
                  <a:srgbClr val="000090"/>
                </a:solidFill>
                <a:latin typeface="Cambria"/>
                <a:cs typeface="Cambria"/>
              </a:rPr>
              <a:t> </a:t>
            </a:r>
            <a:r>
              <a:rPr lang="en-US" sz="2400" dirty="0">
                <a:latin typeface="Cambria"/>
                <a:cs typeface="Cambria"/>
              </a:rPr>
              <a:t>–</a:t>
            </a:r>
            <a:r>
              <a:rPr lang="en-US" sz="2200" dirty="0">
                <a:latin typeface="Cambria"/>
                <a:cs typeface="Cambria"/>
              </a:rPr>
              <a:t> providing options for students</a:t>
            </a:r>
          </a:p>
          <a:p>
            <a:pPr>
              <a:defRPr/>
            </a:pPr>
            <a:endParaRPr lang="en-US" sz="1000" dirty="0">
              <a:latin typeface="Cambria"/>
              <a:cs typeface="Cambria"/>
            </a:endParaRPr>
          </a:p>
          <a:p>
            <a:pPr algn="ctr">
              <a:defRPr/>
            </a:pPr>
            <a:r>
              <a:rPr lang="en-US" sz="1600" i="1" dirty="0">
                <a:cs typeface="+mn-cs"/>
              </a:rPr>
              <a:t>“Students who have options and a sense of personal control are likely to be more highly motivated for learning.” (</a:t>
            </a:r>
            <a:r>
              <a:rPr lang="en-US" sz="1600" i="1" dirty="0" err="1">
                <a:cs typeface="+mn-cs"/>
              </a:rPr>
              <a:t>McKeachie</a:t>
            </a:r>
            <a:r>
              <a:rPr lang="en-US" sz="1600" i="1" dirty="0">
                <a:cs typeface="+mn-cs"/>
              </a:rPr>
              <a:t>, p. 17)</a:t>
            </a:r>
          </a:p>
          <a:p>
            <a:pPr>
              <a:defRPr/>
            </a:pPr>
            <a:endParaRPr lang="en-US" sz="1000" i="1" dirty="0">
              <a:latin typeface="Cambria"/>
              <a:cs typeface="Cambria"/>
            </a:endParaRPr>
          </a:p>
          <a:p>
            <a:pPr marL="1371600" lvl="4" indent="-457200">
              <a:buFont typeface="Wingdings" charset="2"/>
              <a:buChar char="q"/>
              <a:defRPr/>
            </a:pPr>
            <a:r>
              <a:rPr lang="en-US" sz="2200" dirty="0">
                <a:latin typeface="Cambria"/>
                <a:cs typeface="Cambria"/>
              </a:rPr>
              <a:t>Let groups choose which case to start first rather than assigning them</a:t>
            </a:r>
          </a:p>
          <a:p>
            <a:pPr marL="1371600" lvl="4" indent="-457200">
              <a:buFont typeface="Wingdings" charset="2"/>
              <a:buChar char="q"/>
              <a:defRPr/>
            </a:pPr>
            <a:r>
              <a:rPr lang="en-US" sz="2200" dirty="0">
                <a:latin typeface="Cambria"/>
                <a:cs typeface="Cambria"/>
              </a:rPr>
              <a:t>Emphasize everyone is responsible for all cases</a:t>
            </a:r>
            <a:endParaRPr lang="en-US" sz="2000" dirty="0">
              <a:cs typeface="+mn-cs"/>
            </a:endParaRPr>
          </a:p>
          <a:p>
            <a:pPr>
              <a:defRPr/>
            </a:pPr>
            <a:endParaRPr lang="en-US" sz="1000" dirty="0">
              <a:cs typeface="+mn-cs"/>
            </a:endParaRPr>
          </a:p>
          <a:p>
            <a:pPr>
              <a:defRPr/>
            </a:pPr>
            <a:endParaRPr lang="en-US" sz="1000" dirty="0">
              <a:cs typeface="+mn-cs"/>
            </a:endParaRPr>
          </a:p>
          <a:p>
            <a:pPr>
              <a:defRPr/>
            </a:pPr>
            <a:r>
              <a:rPr lang="en-US" dirty="0">
                <a:latin typeface="Cambria"/>
                <a:cs typeface="Cambria"/>
              </a:rPr>
              <a:t>Start with synopsis of each case giving them a feel for what they will encounter:</a:t>
            </a:r>
          </a:p>
        </p:txBody>
      </p:sp>
      <p:sp>
        <p:nvSpPr>
          <p:cNvPr id="62476" name="TextBox 6"/>
          <p:cNvSpPr txBox="1">
            <a:spLocks noChangeArrowheads="1"/>
          </p:cNvSpPr>
          <p:nvPr/>
        </p:nvSpPr>
        <p:spPr bwMode="auto">
          <a:xfrm>
            <a:off x="0" y="4267200"/>
            <a:ext cx="27257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i="1">
                <a:latin typeface="Cambria" charset="0"/>
                <a:cs typeface="Cambria" charset="0"/>
              </a:rPr>
              <a:t>“The Suspicious Lesion”</a:t>
            </a:r>
          </a:p>
          <a:p>
            <a:pPr algn="ctr" eaLnBrk="1" hangingPunct="1"/>
            <a:r>
              <a:rPr lang="en-US" sz="1600">
                <a:latin typeface="Cambria" charset="0"/>
                <a:cs typeface="Cambria" charset="0"/>
              </a:rPr>
              <a:t>A 57-year-old female is evaluated for a mammogram with a suspicious lesion…</a:t>
            </a:r>
          </a:p>
        </p:txBody>
      </p:sp>
      <p:sp>
        <p:nvSpPr>
          <p:cNvPr id="62477" name="TextBox 7"/>
          <p:cNvSpPr txBox="1">
            <a:spLocks noChangeArrowheads="1"/>
          </p:cNvSpPr>
          <p:nvPr/>
        </p:nvSpPr>
        <p:spPr bwMode="auto">
          <a:xfrm>
            <a:off x="5943600" y="4267200"/>
            <a:ext cx="32004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i="1">
                <a:latin typeface="Cambria" charset="0"/>
                <a:cs typeface="Cambria" charset="0"/>
              </a:rPr>
              <a:t>“A Night in the ER”</a:t>
            </a:r>
          </a:p>
          <a:p>
            <a:pPr algn="ctr" eaLnBrk="1" hangingPunct="1"/>
            <a:r>
              <a:rPr lang="en-US" sz="1600">
                <a:latin typeface="Cambria" charset="0"/>
                <a:cs typeface="Cambria" charset="0"/>
              </a:rPr>
              <a:t>While working in the emergency room one evening, an unconscious 58-year-old male is rushed into the scene…</a:t>
            </a:r>
          </a:p>
        </p:txBody>
      </p:sp>
      <p:sp>
        <p:nvSpPr>
          <p:cNvPr id="62478" name="TextBox 8"/>
          <p:cNvSpPr txBox="1">
            <a:spLocks noChangeArrowheads="1"/>
          </p:cNvSpPr>
          <p:nvPr/>
        </p:nvSpPr>
        <p:spPr bwMode="auto">
          <a:xfrm>
            <a:off x="3048000" y="4267200"/>
            <a:ext cx="2743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i="1">
                <a:latin typeface="Cambria" charset="0"/>
                <a:cs typeface="Cambria" charset="0"/>
              </a:rPr>
              <a:t> “A Mysterious Mass”</a:t>
            </a:r>
          </a:p>
          <a:p>
            <a:pPr algn="ctr" eaLnBrk="1" hangingPunct="1"/>
            <a:r>
              <a:rPr lang="en-US" sz="1600">
                <a:latin typeface="Cambria" charset="0"/>
                <a:cs typeface="Cambria" charset="0"/>
              </a:rPr>
              <a:t>A 33-year-old male presents with an anterior mediastinal mass…</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chemeClr val="tx1"/>
                          </a:solidFill>
                          <a:latin typeface="Times New Roman"/>
                          <a:cs typeface="Times New Roman"/>
                        </a:rPr>
                        <a:t>Flip </a:t>
                      </a:r>
                    </a:p>
                    <a:p>
                      <a:pPr algn="ctr"/>
                      <a:r>
                        <a:rPr lang="en-US" sz="1400" b="1" dirty="0" smtClean="0">
                          <a:solidFill>
                            <a:schemeClr val="tx1"/>
                          </a:solidFill>
                          <a:latin typeface="Times New Roman"/>
                          <a:cs typeface="Times New Roman"/>
                        </a:rPr>
                        <a:t>Creation</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Exam </a:t>
                      </a:r>
                    </a:p>
                    <a:p>
                      <a:pPr algn="ctr"/>
                      <a:r>
                        <a:rPr lang="en-US" sz="1400" b="1" dirty="0" smtClean="0">
                          <a:solidFill>
                            <a:schemeClr val="tx1"/>
                          </a:solidFill>
                          <a:latin typeface="Times New Roman"/>
                          <a:cs typeface="Times New Roman"/>
                        </a:rPr>
                        <a:t>Performance</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chemeClr val="tx1"/>
                          </a:solidFill>
                          <a:latin typeface="Times New Roman"/>
                          <a:cs typeface="Times New Roman"/>
                        </a:rPr>
                        <a:t>Student </a:t>
                      </a:r>
                    </a:p>
                    <a:p>
                      <a:pPr algn="ctr"/>
                      <a:r>
                        <a:rPr lang="en-US" sz="1400" b="1" dirty="0" smtClean="0">
                          <a:solidFill>
                            <a:schemeClr val="tx1"/>
                          </a:solidFill>
                          <a:latin typeface="Times New Roman"/>
                          <a:cs typeface="Times New Roman"/>
                        </a:rPr>
                        <a:t>Perceptions</a:t>
                      </a:r>
                      <a:endParaRPr lang="en-US" sz="1400" b="1" dirty="0">
                        <a:solidFill>
                          <a:schemeClr val="tx1"/>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solidFill>
                            <a:srgbClr val="FF0000"/>
                          </a:solidFill>
                          <a:latin typeface="Times New Roman"/>
                          <a:cs typeface="Times New Roman"/>
                        </a:rPr>
                        <a:t>Future </a:t>
                      </a:r>
                    </a:p>
                    <a:p>
                      <a:pPr algn="ctr"/>
                      <a:r>
                        <a:rPr lang="en-US" sz="1400" b="1" dirty="0" smtClean="0">
                          <a:solidFill>
                            <a:srgbClr val="FF0000"/>
                          </a:solidFill>
                          <a:latin typeface="Times New Roman"/>
                          <a:cs typeface="Times New Roman"/>
                        </a:rPr>
                        <a:t>Flipping</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4520" name="TextBox 5"/>
          <p:cNvSpPr txBox="1">
            <a:spLocks noChangeArrowheads="1"/>
          </p:cNvSpPr>
          <p:nvPr/>
        </p:nvSpPr>
        <p:spPr bwMode="auto">
          <a:xfrm>
            <a:off x="4033838" y="18113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64521" name="TextBox 3"/>
          <p:cNvSpPr txBox="1">
            <a:spLocks noChangeArrowheads="1"/>
          </p:cNvSpPr>
          <p:nvPr/>
        </p:nvSpPr>
        <p:spPr bwMode="auto">
          <a:xfrm>
            <a:off x="811213" y="31226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64522" name="TextBox 4"/>
          <p:cNvSpPr txBox="1">
            <a:spLocks noChangeArrowheads="1"/>
          </p:cNvSpPr>
          <p:nvPr/>
        </p:nvSpPr>
        <p:spPr bwMode="auto">
          <a:xfrm>
            <a:off x="436563" y="16414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3" name="TextBox 2"/>
          <p:cNvSpPr txBox="1"/>
          <p:nvPr/>
        </p:nvSpPr>
        <p:spPr>
          <a:xfrm>
            <a:off x="228600" y="685800"/>
            <a:ext cx="8242300" cy="3386138"/>
          </a:xfrm>
          <a:prstGeom prst="rect">
            <a:avLst/>
          </a:prstGeom>
          <a:noFill/>
        </p:spPr>
        <p:txBody>
          <a:bodyPr>
            <a:spAutoFit/>
          </a:bodyPr>
          <a:lstStyle/>
          <a:p>
            <a:pPr>
              <a:defRPr/>
            </a:pPr>
            <a:r>
              <a:rPr lang="en-US" sz="2800" b="1" dirty="0">
                <a:latin typeface="Cambria"/>
                <a:cs typeface="Cambria"/>
              </a:rPr>
              <a:t>Working Toward a Flipped Formula</a:t>
            </a:r>
          </a:p>
          <a:p>
            <a:pPr>
              <a:defRPr/>
            </a:pPr>
            <a:r>
              <a:rPr lang="en-US" i="1" dirty="0">
                <a:latin typeface="Cambria"/>
                <a:cs typeface="Cambria"/>
              </a:rPr>
              <a:t>How to create a fun, creative activity while still being efficient. </a:t>
            </a:r>
          </a:p>
          <a:p>
            <a:pPr>
              <a:defRPr/>
            </a:pPr>
            <a:endParaRPr lang="en-US" sz="1000" i="1" dirty="0">
              <a:latin typeface="Cambria"/>
              <a:cs typeface="Cambria"/>
            </a:endParaRPr>
          </a:p>
          <a:p>
            <a:pPr marL="457149" indent="-457149">
              <a:buFont typeface="Wingdings" charset="2"/>
              <a:buChar char="ü"/>
              <a:defRPr/>
            </a:pPr>
            <a:r>
              <a:rPr lang="en-US" sz="2800" b="1" dirty="0">
                <a:solidFill>
                  <a:srgbClr val="000090"/>
                </a:solidFill>
                <a:latin typeface="Cambria"/>
                <a:cs typeface="Cambria"/>
              </a:rPr>
              <a:t>Add a graded component </a:t>
            </a:r>
            <a:r>
              <a:rPr lang="en-US" sz="2800" dirty="0">
                <a:latin typeface="Cambria"/>
                <a:cs typeface="Cambria"/>
              </a:rPr>
              <a:t>– not too low-stakes so that students realize it doesn’t really count for much, however not too high-stakes preventing students from enjoying the flipped class and the discovery element of the learning process </a:t>
            </a:r>
          </a:p>
          <a:p>
            <a:pPr>
              <a:defRPr/>
            </a:pPr>
            <a:endParaRPr lang="en-US" dirty="0">
              <a:cs typeface="+mn-cs"/>
            </a:endParaRPr>
          </a:p>
        </p:txBody>
      </p:sp>
      <p:sp>
        <p:nvSpPr>
          <p:cNvPr id="64524" name="TextBox 6"/>
          <p:cNvSpPr txBox="1">
            <a:spLocks noChangeArrowheads="1"/>
          </p:cNvSpPr>
          <p:nvPr/>
        </p:nvSpPr>
        <p:spPr bwMode="auto">
          <a:xfrm>
            <a:off x="0" y="41259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i="1">
                <a:solidFill>
                  <a:srgbClr val="000000"/>
                </a:solidFill>
                <a:latin typeface="Lucida Grande" charset="0"/>
                <a:cs typeface="Lucida Grande" charset="0"/>
              </a:rPr>
              <a:t>“Add a grade to it so I am forced to give it my full attention”</a:t>
            </a:r>
            <a:endParaRPr lang="en-US" sz="1800" i="1"/>
          </a:p>
        </p:txBody>
      </p:sp>
      <p:sp>
        <p:nvSpPr>
          <p:cNvPr id="64525" name="TextBox 7"/>
          <p:cNvSpPr txBox="1">
            <a:spLocks noChangeArrowheads="1"/>
          </p:cNvSpPr>
          <p:nvPr/>
        </p:nvSpPr>
        <p:spPr bwMode="auto">
          <a:xfrm>
            <a:off x="0" y="46878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i="1">
                <a:solidFill>
                  <a:srgbClr val="000000"/>
                </a:solidFill>
                <a:latin typeface="Lucida Grande" charset="0"/>
                <a:cs typeface="Lucida Grande" charset="0"/>
              </a:rPr>
              <a:t>“…The problem is when I am allowed to sit and do something that doesn't directly involve my grade I struggle to focus…”</a:t>
            </a:r>
            <a:endParaRPr lang="en-US" sz="1800" i="1"/>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20638" y="0"/>
            <a:ext cx="9164638"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latin typeface="Cambria" charset="0"/>
                <a:cs typeface="Cambria" charset="0"/>
              </a:rPr>
              <a:t>Flipped Day Outline </a:t>
            </a:r>
          </a:p>
          <a:p>
            <a:endParaRPr lang="en-US" sz="1000">
              <a:latin typeface="Cambria" charset="0"/>
              <a:cs typeface="Cambria" charset="0"/>
            </a:endParaRPr>
          </a:p>
          <a:p>
            <a:r>
              <a:rPr lang="en-US" sz="1500">
                <a:latin typeface="Cambria" charset="0"/>
                <a:cs typeface="Cambria" charset="0"/>
              </a:rPr>
              <a:t>– Introduction and instruction to navigate to Canvas for quiz (2 minutes)</a:t>
            </a:r>
          </a:p>
          <a:p>
            <a:r>
              <a:rPr lang="en-US" sz="1500">
                <a:latin typeface="Cambria" charset="0"/>
                <a:cs typeface="Cambria" charset="0"/>
              </a:rPr>
              <a:t>– Take pre-test (10 minutes)</a:t>
            </a:r>
          </a:p>
          <a:p>
            <a:r>
              <a:rPr lang="en-US" sz="1500">
                <a:latin typeface="Cambria" charset="0"/>
                <a:cs typeface="Cambria" charset="0"/>
              </a:rPr>
              <a:t>– Discuss with group and choose letter to hold up for GRAT (5 minutes)</a:t>
            </a:r>
          </a:p>
          <a:p>
            <a:r>
              <a:rPr lang="en-US" sz="1500">
                <a:latin typeface="Cambria" charset="0"/>
                <a:cs typeface="Cambria" charset="0"/>
              </a:rPr>
              <a:t>– Go over answers to quiz as a class (13 minutes)</a:t>
            </a:r>
          </a:p>
          <a:p>
            <a:r>
              <a:rPr lang="en-US" sz="1500">
                <a:latin typeface="Cambria" charset="0"/>
                <a:cs typeface="Cambria" charset="0"/>
              </a:rPr>
              <a:t>----------------</a:t>
            </a:r>
          </a:p>
          <a:p>
            <a:r>
              <a:rPr lang="en-US" sz="1500">
                <a:latin typeface="Cambria" charset="0"/>
                <a:cs typeface="Cambria" charset="0"/>
              </a:rPr>
              <a:t>	Total time for IRAT/GRAT = 30 minutes</a:t>
            </a:r>
          </a:p>
          <a:p>
            <a:r>
              <a:rPr lang="en-US" sz="1500">
                <a:latin typeface="Cambria" charset="0"/>
                <a:cs typeface="Cambria" charset="0"/>
              </a:rPr>
              <a:t> </a:t>
            </a:r>
          </a:p>
          <a:p>
            <a:r>
              <a:rPr lang="en-US" sz="1500">
                <a:latin typeface="Cambria" charset="0"/>
                <a:cs typeface="Cambria" charset="0"/>
              </a:rPr>
              <a:t>Instruct to navigate to </a:t>
            </a:r>
            <a:r>
              <a:rPr lang="en-US" sz="1500" u="sng">
                <a:latin typeface="Cambria" charset="0"/>
                <a:cs typeface="Cambria" charset="0"/>
                <a:hlinkClick r:id="rId3"/>
              </a:rPr>
              <a:t>www.mybrainonanatomy.com</a:t>
            </a:r>
            <a:r>
              <a:rPr lang="en-US" sz="1500">
                <a:latin typeface="Cambria" charset="0"/>
                <a:cs typeface="Cambria" charset="0"/>
              </a:rPr>
              <a:t>. As a group select the case that you would like to start with. You have one hour to complete all three clinical cases</a:t>
            </a:r>
          </a:p>
          <a:p>
            <a:endParaRPr lang="en-US" sz="1000">
              <a:latin typeface="Cambria" charset="0"/>
              <a:cs typeface="Cambria" charset="0"/>
            </a:endParaRPr>
          </a:p>
          <a:p>
            <a:r>
              <a:rPr lang="en-US" sz="1500">
                <a:latin typeface="Cambria" charset="0"/>
                <a:cs typeface="Cambria" charset="0"/>
              </a:rPr>
              <a:t>Break for 10 minutes</a:t>
            </a:r>
          </a:p>
          <a:p>
            <a:r>
              <a:rPr lang="en-US" sz="1500">
                <a:latin typeface="Cambria" charset="0"/>
                <a:cs typeface="Cambria" charset="0"/>
              </a:rPr>
              <a:t>---------------</a:t>
            </a:r>
          </a:p>
          <a:p>
            <a:r>
              <a:rPr lang="en-US" sz="1500">
                <a:latin typeface="Cambria" charset="0"/>
                <a:cs typeface="Cambria" charset="0"/>
              </a:rPr>
              <a:t>	Total time for GAE (group application exercise) = 1 hour 10 minutes</a:t>
            </a:r>
          </a:p>
          <a:p>
            <a:endParaRPr lang="en-US" sz="1000">
              <a:latin typeface="Cambria" charset="0"/>
              <a:cs typeface="Cambria" charset="0"/>
            </a:endParaRPr>
          </a:p>
          <a:p>
            <a:r>
              <a:rPr lang="en-US" sz="1500">
                <a:latin typeface="Cambria" charset="0"/>
                <a:cs typeface="Cambria" charset="0"/>
              </a:rPr>
              <a:t>Return to discuss cases as a class. Ask students which cases they want to do first, second, third. Have only the questions that were not given an answer on a PowerPoint to review.</a:t>
            </a:r>
          </a:p>
          <a:p>
            <a:r>
              <a:rPr lang="en-US" sz="1500">
                <a:latin typeface="Cambria" charset="0"/>
                <a:cs typeface="Cambria" charset="0"/>
              </a:rPr>
              <a:t>	20 minutes per case = 1 hour</a:t>
            </a:r>
          </a:p>
          <a:p>
            <a:r>
              <a:rPr lang="en-US" sz="1500">
                <a:latin typeface="Cambria" charset="0"/>
                <a:cs typeface="Cambria" charset="0"/>
              </a:rPr>
              <a:t>----------------</a:t>
            </a:r>
          </a:p>
          <a:p>
            <a:r>
              <a:rPr lang="en-US" sz="1500">
                <a:latin typeface="Cambria" charset="0"/>
                <a:cs typeface="Cambria" charset="0"/>
              </a:rPr>
              <a:t>	Total time for GAE review = 1 hour</a:t>
            </a:r>
          </a:p>
          <a:p>
            <a:r>
              <a:rPr lang="en-US" sz="1500">
                <a:latin typeface="Cambria" charset="0"/>
                <a:cs typeface="Cambria" charset="0"/>
              </a:rPr>
              <a:t>	</a:t>
            </a:r>
          </a:p>
          <a:p>
            <a:r>
              <a:rPr lang="en-US" sz="1500">
                <a:latin typeface="Cambria" charset="0"/>
                <a:cs typeface="Cambria" charset="0"/>
              </a:rPr>
              <a:t>	Total time for Flip = 2 hours 40 minutes</a:t>
            </a:r>
          </a:p>
          <a:p>
            <a:r>
              <a:rPr lang="en-US" sz="1500">
                <a:latin typeface="Cambria" charset="0"/>
                <a:cs typeface="Cambria" charset="0"/>
              </a:rPr>
              <a:t> </a:t>
            </a:r>
          </a:p>
          <a:p>
            <a:r>
              <a:rPr lang="en-US" sz="1500">
                <a:latin typeface="Cambria" charset="0"/>
                <a:cs typeface="Cambria" charset="0"/>
              </a:rPr>
              <a:t>Optional Questions and Answer period</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1"/>
          <p:cNvSpPr txBox="1">
            <a:spLocks noChangeArrowheads="1"/>
          </p:cNvSpPr>
          <p:nvPr/>
        </p:nvSpPr>
        <p:spPr bwMode="auto">
          <a:xfrm>
            <a:off x="304800" y="304800"/>
            <a:ext cx="3422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mbria" charset="0"/>
                <a:cs typeface="Cambria" charset="0"/>
              </a:rPr>
              <a:t>Acknowledgements</a:t>
            </a:r>
          </a:p>
        </p:txBody>
      </p:sp>
      <p:sp>
        <p:nvSpPr>
          <p:cNvPr id="3" name="TextBox 2"/>
          <p:cNvSpPr txBox="1"/>
          <p:nvPr/>
        </p:nvSpPr>
        <p:spPr>
          <a:xfrm>
            <a:off x="152400" y="3962400"/>
            <a:ext cx="8763000" cy="1892300"/>
          </a:xfrm>
          <a:prstGeom prst="rect">
            <a:avLst/>
          </a:prstGeom>
          <a:noFill/>
        </p:spPr>
        <p:txBody>
          <a:bodyPr>
            <a:spAutoFit/>
          </a:bodyPr>
          <a:lstStyle/>
          <a:p>
            <a:pPr>
              <a:defRPr/>
            </a:pPr>
            <a:r>
              <a:rPr lang="en-US" dirty="0">
                <a:latin typeface="Cambria"/>
                <a:cs typeface="Cambria"/>
              </a:rPr>
              <a:t>Also, thank you to: </a:t>
            </a:r>
          </a:p>
          <a:p>
            <a:pPr marL="457149" indent="-457149">
              <a:buFont typeface="Arial"/>
              <a:buChar char="•"/>
              <a:defRPr/>
            </a:pPr>
            <a:r>
              <a:rPr lang="en-US" dirty="0">
                <a:latin typeface="Cambria"/>
                <a:cs typeface="Cambria"/>
              </a:rPr>
              <a:t>Lisa </a:t>
            </a:r>
            <a:r>
              <a:rPr lang="en-US" dirty="0" err="1">
                <a:latin typeface="Cambria"/>
                <a:cs typeface="Cambria"/>
              </a:rPr>
              <a:t>Kurz</a:t>
            </a:r>
            <a:r>
              <a:rPr lang="en-US" dirty="0">
                <a:latin typeface="Cambria"/>
                <a:cs typeface="Cambria"/>
              </a:rPr>
              <a:t>, Principal Instructional Consultant, Center for Innovative Teaching and Learning (CITL)</a:t>
            </a:r>
          </a:p>
          <a:p>
            <a:pPr marL="457149" indent="-457149">
              <a:buFont typeface="Arial"/>
              <a:buChar char="•"/>
              <a:defRPr/>
            </a:pPr>
            <a:r>
              <a:rPr lang="en-US" dirty="0">
                <a:latin typeface="Cambria"/>
                <a:cs typeface="Cambria"/>
              </a:rPr>
              <a:t>The graduate and medical students who participated in and provided valuable feedback about this flipped class experience</a:t>
            </a:r>
          </a:p>
          <a:p>
            <a:pPr>
              <a:defRPr/>
            </a:pPr>
            <a:endParaRPr lang="en-US" sz="1100" i="1" dirty="0">
              <a:latin typeface="Cambria"/>
              <a:cs typeface="Cambria"/>
            </a:endParaRPr>
          </a:p>
          <a:p>
            <a:pPr>
              <a:defRPr/>
            </a:pPr>
            <a:r>
              <a:rPr lang="en-US" sz="1600" i="1" dirty="0">
                <a:latin typeface="Cambria"/>
                <a:cs typeface="Cambria"/>
              </a:rPr>
              <a:t>IRB Approval:  1409211952 </a:t>
            </a:r>
          </a:p>
        </p:txBody>
      </p:sp>
      <p:pic>
        <p:nvPicPr>
          <p:cNvPr id="686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990600"/>
            <a:ext cx="16510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4"/>
          <p:cNvSpPr txBox="1">
            <a:spLocks noChangeArrowheads="1"/>
          </p:cNvSpPr>
          <p:nvPr/>
        </p:nvSpPr>
        <p:spPr bwMode="auto">
          <a:xfrm>
            <a:off x="152400" y="2895600"/>
            <a:ext cx="2362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mbria" charset="0"/>
                <a:cs typeface="Cambria" charset="0"/>
              </a:rPr>
              <a:t>Dr. Valerie O'Loughlin</a:t>
            </a:r>
          </a:p>
          <a:p>
            <a:pPr algn="ctr" eaLnBrk="1" hangingPunct="1"/>
            <a:r>
              <a:rPr lang="en-US" sz="1400" b="1">
                <a:latin typeface="Cambria" charset="0"/>
                <a:cs typeface="Cambria" charset="0"/>
              </a:rPr>
              <a:t> </a:t>
            </a:r>
            <a:r>
              <a:rPr lang="en-US" sz="1400">
                <a:latin typeface="Cambria" charset="0"/>
                <a:cs typeface="Cambria" charset="0"/>
              </a:rPr>
              <a:t>for continued support &amp; inspiration throughout this project</a:t>
            </a:r>
            <a:r>
              <a:rPr lang="en-US" sz="1400" i="1">
                <a:latin typeface="Cambria" charset="0"/>
                <a:cs typeface="Cambria" charset="0"/>
              </a:rPr>
              <a:t> (&amp; my graduate life!)</a:t>
            </a:r>
          </a:p>
        </p:txBody>
      </p:sp>
      <p:pic>
        <p:nvPicPr>
          <p:cNvPr id="6861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990600"/>
            <a:ext cx="16002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Box 6"/>
          <p:cNvSpPr txBox="1">
            <a:spLocks noChangeArrowheads="1"/>
          </p:cNvSpPr>
          <p:nvPr/>
        </p:nvSpPr>
        <p:spPr bwMode="auto">
          <a:xfrm>
            <a:off x="2438400" y="2971800"/>
            <a:ext cx="2133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mbria" charset="0"/>
                <a:cs typeface="Cambria" charset="0"/>
              </a:rPr>
              <a:t>Dr. Bauman </a:t>
            </a:r>
          </a:p>
          <a:p>
            <a:pPr algn="ctr" eaLnBrk="1" hangingPunct="1"/>
            <a:r>
              <a:rPr lang="en-US" sz="1400">
                <a:latin typeface="Cambria" charset="0"/>
                <a:cs typeface="Cambria" charset="0"/>
              </a:rPr>
              <a:t>for reviewing the cases for clinical accuracy</a:t>
            </a:r>
          </a:p>
        </p:txBody>
      </p:sp>
      <p:pic>
        <p:nvPicPr>
          <p:cNvPr id="6861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990600"/>
            <a:ext cx="15684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TextBox 8"/>
          <p:cNvSpPr txBox="1">
            <a:spLocks noChangeArrowheads="1"/>
          </p:cNvSpPr>
          <p:nvPr/>
        </p:nvSpPr>
        <p:spPr bwMode="auto">
          <a:xfrm>
            <a:off x="4648200" y="2971800"/>
            <a:ext cx="20653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mbria" charset="0"/>
                <a:cs typeface="Cambria" charset="0"/>
              </a:rPr>
              <a:t>Dr. Mescher</a:t>
            </a:r>
            <a:r>
              <a:rPr lang="en-US" sz="1400">
                <a:latin typeface="Cambria" charset="0"/>
                <a:cs typeface="Cambria" charset="0"/>
              </a:rPr>
              <a:t> for reviewing the cases for inclusion of appropriate histology</a:t>
            </a:r>
          </a:p>
        </p:txBody>
      </p:sp>
      <p:pic>
        <p:nvPicPr>
          <p:cNvPr id="68617"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990600"/>
            <a:ext cx="1651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8" name="TextBox 10"/>
          <p:cNvSpPr txBox="1">
            <a:spLocks noChangeArrowheads="1"/>
          </p:cNvSpPr>
          <p:nvPr/>
        </p:nvSpPr>
        <p:spPr bwMode="auto">
          <a:xfrm>
            <a:off x="6705600" y="2971800"/>
            <a:ext cx="2362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mbria" charset="0"/>
                <a:cs typeface="Cambria" charset="0"/>
              </a:rPr>
              <a:t>Sue</a:t>
            </a:r>
            <a:r>
              <a:rPr lang="en-US" sz="1400">
                <a:latin typeface="Cambria" charset="0"/>
                <a:cs typeface="Cambria" charset="0"/>
              </a:rPr>
              <a:t> </a:t>
            </a:r>
            <a:r>
              <a:rPr lang="en-US" sz="1400" b="1">
                <a:latin typeface="Cambria" charset="0"/>
                <a:cs typeface="Cambria" charset="0"/>
              </a:rPr>
              <a:t>Childress</a:t>
            </a:r>
            <a:r>
              <a:rPr lang="en-US" sz="1400">
                <a:latin typeface="Cambria" charset="0"/>
                <a:cs typeface="Cambria" charset="0"/>
              </a:rPr>
              <a:t> </a:t>
            </a:r>
          </a:p>
          <a:p>
            <a:pPr algn="ctr" eaLnBrk="1" hangingPunct="1"/>
            <a:r>
              <a:rPr lang="en-US" sz="1400" i="1">
                <a:latin typeface="Cambria" charset="0"/>
                <a:cs typeface="Cambria" charset="0"/>
              </a:rPr>
              <a:t>~ a very special thank you ~ </a:t>
            </a:r>
            <a:r>
              <a:rPr lang="en-US" sz="1400">
                <a:latin typeface="Cambria" charset="0"/>
                <a:cs typeface="Cambria" charset="0"/>
              </a:rPr>
              <a:t>for her histology expertise and encouragement</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1"/>
          <p:cNvSpPr txBox="1">
            <a:spLocks noChangeArrowheads="1"/>
          </p:cNvSpPr>
          <p:nvPr/>
        </p:nvSpPr>
        <p:spPr bwMode="auto">
          <a:xfrm>
            <a:off x="228600" y="0"/>
            <a:ext cx="4500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mbria" charset="0"/>
                <a:cs typeface="Cambria" charset="0"/>
              </a:rPr>
              <a:t>References and Resources</a:t>
            </a:r>
          </a:p>
        </p:txBody>
      </p:sp>
      <p:sp>
        <p:nvSpPr>
          <p:cNvPr id="70658" name="TextBox 5"/>
          <p:cNvSpPr txBox="1">
            <a:spLocks noChangeArrowheads="1"/>
          </p:cNvSpPr>
          <p:nvPr/>
        </p:nvSpPr>
        <p:spPr bwMode="auto">
          <a:xfrm>
            <a:off x="76200" y="434975"/>
            <a:ext cx="9144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600"/>
              <a:t>HAPS Blog (</a:t>
            </a:r>
            <a:r>
              <a:rPr lang="en-US" sz="1600">
                <a:hlinkClick r:id="rId3"/>
              </a:rPr>
              <a:t>http://hapsblog.org/</a:t>
            </a:r>
            <a:r>
              <a:rPr lang="en-US" sz="1600"/>
              <a:t>)	</a:t>
            </a:r>
          </a:p>
          <a:p>
            <a:pPr eaLnBrk="1" hangingPunct="1">
              <a:buFont typeface="Arial" charset="0"/>
              <a:buChar char="•"/>
            </a:pPr>
            <a:r>
              <a:rPr lang="en-US" sz="1600"/>
              <a:t>HAPS Histology Challenge (</a:t>
            </a:r>
            <a:r>
              <a:rPr lang="en-US" sz="1600">
                <a:hlinkClick r:id="rId4"/>
              </a:rPr>
              <a:t>http://www.hapsweb.org/?page=Histology_home</a:t>
            </a:r>
            <a:r>
              <a:rPr lang="en-US" sz="1600"/>
              <a:t>) </a:t>
            </a:r>
          </a:p>
          <a:p>
            <a:pPr eaLnBrk="1" hangingPunct="1">
              <a:buFont typeface="Arial" charset="0"/>
              <a:buChar char="•"/>
            </a:pPr>
            <a:r>
              <a:rPr lang="en-US" sz="1600"/>
              <a:t>Johnson, L. and Renner, J. 2012. Effect of the flipped classroom model on a secondary computer applications course: Student and teacher perceptions, questions and student achievement. [Dissertation].</a:t>
            </a:r>
          </a:p>
          <a:p>
            <a:pPr eaLnBrk="1" hangingPunct="1">
              <a:buFont typeface="Arial" charset="0"/>
              <a:buChar char="•"/>
            </a:pPr>
            <a:r>
              <a:rPr lang="en-US" sz="1600"/>
              <a:t>Kraakevik, J. 2013. Flipped! </a:t>
            </a:r>
            <a:r>
              <a:rPr lang="en-US" sz="1600">
                <a:hlinkClick r:id="rId5"/>
              </a:rPr>
              <a:t>http://www.ohsu.edu/blogs/96kmiles/2013/01/09/medical-school-education-new-ways-of-teaching/</a:t>
            </a:r>
            <a:endParaRPr lang="en-US" sz="1600"/>
          </a:p>
          <a:p>
            <a:pPr eaLnBrk="1" hangingPunct="1">
              <a:buFont typeface="Arial" charset="0"/>
              <a:buChar char="•"/>
            </a:pPr>
            <a:r>
              <a:rPr lang="en-US" sz="1600"/>
              <a:t>McKeachie, W. and Svinicki, M. 2013. McKeachie’s Teaching Tips. 14</a:t>
            </a:r>
            <a:r>
              <a:rPr lang="en-US" sz="1600" baseline="30000"/>
              <a:t>th</a:t>
            </a:r>
            <a:r>
              <a:rPr lang="en-US" sz="1600"/>
              <a:t> edition. Wadsworth Publishing.</a:t>
            </a:r>
          </a:p>
          <a:p>
            <a:pPr eaLnBrk="1" hangingPunct="1">
              <a:buFont typeface="Arial" charset="0"/>
              <a:buChar char="•"/>
            </a:pPr>
            <a:r>
              <a:rPr lang="en-US" sz="1600"/>
              <a:t>McLaughlin, J. et al. 2014. The flipped classroom: A course redesign to foster learning and engagement in a health professions school. </a:t>
            </a:r>
            <a:r>
              <a:rPr lang="en-US" sz="1600" i="1"/>
              <a:t>Academic Medicine</a:t>
            </a:r>
            <a:r>
              <a:rPr lang="en-US" sz="1600"/>
              <a:t>. 89:236-243. </a:t>
            </a:r>
          </a:p>
          <a:p>
            <a:pPr eaLnBrk="1" hangingPunct="1">
              <a:buFont typeface="Arial" charset="0"/>
              <a:buChar char="•"/>
            </a:pPr>
            <a:r>
              <a:rPr lang="en-US" sz="1600"/>
              <a:t>National Center for Case Study Teaching in Science (</a:t>
            </a:r>
            <a:r>
              <a:rPr lang="en-US" sz="1600" u="sng">
                <a:hlinkClick r:id="rId6"/>
              </a:rPr>
              <a:t>http://sciencecases.lib.buffalo.edu/cs/</a:t>
            </a:r>
            <a:r>
              <a:rPr lang="en-US" sz="1600"/>
              <a:t>)</a:t>
            </a:r>
          </a:p>
          <a:p>
            <a:pPr eaLnBrk="1" hangingPunct="1">
              <a:buFont typeface="Arial" charset="0"/>
              <a:buChar char="•"/>
            </a:pPr>
            <a:r>
              <a:rPr lang="en-US" sz="1600"/>
              <a:t>Nayak, S. 2006. The broken lecture. </a:t>
            </a:r>
            <a:r>
              <a:rPr lang="en-US" sz="1600" i="1"/>
              <a:t>Advances in Physiology Education. </a:t>
            </a:r>
            <a:r>
              <a:rPr lang="en-US" sz="1600"/>
              <a:t>30(1):48.</a:t>
            </a:r>
          </a:p>
          <a:p>
            <a:pPr eaLnBrk="1" hangingPunct="1">
              <a:buFont typeface="Arial" charset="0"/>
              <a:buChar char="•"/>
            </a:pPr>
            <a:r>
              <a:rPr lang="en-US" sz="1600"/>
              <a:t>Shaw, P. and Friedman, E. 2011. Clinico-Histologic Conferences: Histology and Disease. </a:t>
            </a:r>
            <a:r>
              <a:rPr lang="en-US" sz="1600" i="1"/>
              <a:t>Anatomical Sciences Education</a:t>
            </a:r>
            <a:r>
              <a:rPr lang="en-US" sz="1600"/>
              <a:t>. 5:55-61.</a:t>
            </a:r>
          </a:p>
          <a:p>
            <a:pPr eaLnBrk="1" hangingPunct="1">
              <a:buFont typeface="Arial" charset="0"/>
              <a:buChar char="•"/>
            </a:pPr>
            <a:r>
              <a:rPr lang="en-US" sz="1600"/>
              <a:t>Salman, K. 2011. Let’s use video to reinvent education. Ted Talk. </a:t>
            </a:r>
            <a:r>
              <a:rPr lang="en-US" sz="1600">
                <a:hlinkClick r:id="rId7"/>
              </a:rPr>
              <a:t>http://designformeded.com/2013/10/19/great-ted-talk-salman-khan/</a:t>
            </a:r>
            <a:r>
              <a:rPr lang="en-US" sz="1600"/>
              <a:t>	</a:t>
            </a:r>
          </a:p>
          <a:p>
            <a:pPr eaLnBrk="1" hangingPunct="1">
              <a:buFont typeface="Arial" charset="0"/>
              <a:buChar char="•"/>
            </a:pPr>
            <a:r>
              <a:rPr lang="en-US" sz="1600"/>
              <a:t>Silverthorn, D. 2006. Teaching and learning in the interactive classroom. </a:t>
            </a:r>
            <a:r>
              <a:rPr lang="en-US" sz="1600" i="1"/>
              <a:t>Advances in Physiology Education</a:t>
            </a:r>
            <a:r>
              <a:rPr lang="en-US" sz="1600"/>
              <a:t>. 30:135-140.</a:t>
            </a:r>
          </a:p>
          <a:p>
            <a:pPr eaLnBrk="1" hangingPunct="1">
              <a:buFont typeface="Arial" charset="0"/>
              <a:buChar char="•"/>
            </a:pPr>
            <a:r>
              <a:rPr lang="en-US" sz="1600"/>
              <a:t>Smith et al. 2014. The context of learning anatomy: does it make a difference? </a:t>
            </a:r>
            <a:r>
              <a:rPr lang="en-US" sz="1600" i="1"/>
              <a:t>Journal of Anatomy</a:t>
            </a:r>
            <a:r>
              <a:rPr lang="en-US" sz="1600"/>
              <a:t>. 224(3): 270-8. </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Box 1"/>
          <p:cNvSpPr txBox="1">
            <a:spLocks noChangeArrowheads="1"/>
          </p:cNvSpPr>
          <p:nvPr/>
        </p:nvSpPr>
        <p:spPr bwMode="auto">
          <a:xfrm>
            <a:off x="76200" y="152400"/>
            <a:ext cx="51054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b="1" i="1">
                <a:latin typeface="Cambria" charset="0"/>
                <a:cs typeface="Cambria" charset="0"/>
              </a:rPr>
              <a:t>Thank You!</a:t>
            </a:r>
          </a:p>
          <a:p>
            <a:pPr algn="ctr" eaLnBrk="1" hangingPunct="1"/>
            <a:endParaRPr lang="en-US" sz="2800" b="1" i="1">
              <a:latin typeface="Cambria" charset="0"/>
              <a:cs typeface="Cambria" charset="0"/>
            </a:endParaRPr>
          </a:p>
          <a:p>
            <a:pPr algn="ctr" eaLnBrk="1" hangingPunct="1"/>
            <a:r>
              <a:rPr lang="en-US" sz="3600">
                <a:latin typeface="Cambria" charset="0"/>
                <a:cs typeface="Cambria" charset="0"/>
              </a:rPr>
              <a:t>Barbie Klein</a:t>
            </a:r>
          </a:p>
          <a:p>
            <a:pPr algn="ctr" eaLnBrk="1" hangingPunct="1"/>
            <a:r>
              <a:rPr lang="en-US" sz="3600">
                <a:latin typeface="Cambria" charset="0"/>
                <a:cs typeface="Cambria" charset="0"/>
              </a:rPr>
              <a:t>barbklei@indiana.edu</a:t>
            </a:r>
          </a:p>
          <a:p>
            <a:pPr algn="ctr" eaLnBrk="1" hangingPunct="1"/>
            <a:r>
              <a:rPr lang="en-US" sz="3600">
                <a:latin typeface="Cambria" charset="0"/>
                <a:cs typeface="Cambria" charset="0"/>
              </a:rPr>
              <a:t>mybrainonanatomy.com</a:t>
            </a:r>
          </a:p>
        </p:txBody>
      </p:sp>
      <p:pic>
        <p:nvPicPr>
          <p:cNvPr id="727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3528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81000"/>
            <a:ext cx="40386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0488" name="TextBox 5"/>
          <p:cNvSpPr txBox="1">
            <a:spLocks noChangeArrowheads="1"/>
          </p:cNvSpPr>
          <p:nvPr/>
        </p:nvSpPr>
        <p:spPr bwMode="auto">
          <a:xfrm>
            <a:off x="2362200" y="5257800"/>
            <a:ext cx="441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hlinkClick r:id="rId3"/>
              </a:rPr>
              <a:t>http://elearninginfographics.com/what-is-a-flipped-classroom-infographic-plus-the-educator-guide-to-flipped-classroom/</a:t>
            </a:r>
            <a:endParaRPr lang="en-US" sz="1200"/>
          </a:p>
          <a:p>
            <a:pPr algn="ctr" eaLnBrk="1" hangingPunct="1"/>
            <a:endParaRPr lang="en-US" sz="1200"/>
          </a:p>
        </p:txBody>
      </p:sp>
      <p:pic>
        <p:nvPicPr>
          <p:cNvPr id="2048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685800"/>
            <a:ext cx="430053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2"/>
          <p:cNvSpPr txBox="1">
            <a:spLocks noChangeArrowheads="1"/>
          </p:cNvSpPr>
          <p:nvPr/>
        </p:nvSpPr>
        <p:spPr bwMode="auto">
          <a:xfrm>
            <a:off x="2209800" y="5334000"/>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hlinkClick r:id="rId4"/>
              </a:rPr>
              <a:t> </a:t>
            </a:r>
          </a:p>
          <a:p>
            <a:pPr algn="ctr" eaLnBrk="1" hangingPunct="1"/>
            <a:r>
              <a:rPr lang="en-US" sz="1200">
                <a:hlinkClick r:id="rId4"/>
              </a:rPr>
              <a:t>https://www.youtube.com/watch?v=iQWvc6qhTds</a:t>
            </a:r>
            <a:endParaRPr lang="en-US" sz="1200"/>
          </a:p>
          <a:p>
            <a:pPr algn="ctr" eaLnBrk="1" hangingPunct="1"/>
            <a:endParaRPr lang="en-US" sz="1200"/>
          </a:p>
        </p:txBody>
      </p:sp>
      <p:sp>
        <p:nvSpPr>
          <p:cNvPr id="22531" name="TextBox 3"/>
          <p:cNvSpPr txBox="1">
            <a:spLocks noChangeArrowheads="1"/>
          </p:cNvSpPr>
          <p:nvPr/>
        </p:nvSpPr>
        <p:spPr bwMode="auto">
          <a:xfrm>
            <a:off x="2873375" y="5257800"/>
            <a:ext cx="32988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0000"/>
                </a:solidFill>
              </a:rPr>
              <a:t>Flipping the Classroom: Explained</a:t>
            </a:r>
            <a:endParaRPr lang="en-US" sz="1600"/>
          </a:p>
        </p:txBody>
      </p:sp>
      <p:pic>
        <p:nvPicPr>
          <p:cNvPr id="2" name="Flipping the Classroom- Explain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 name="TextBox 2"/>
          <p:cNvSpPr txBox="1"/>
          <p:nvPr/>
        </p:nvSpPr>
        <p:spPr>
          <a:xfrm>
            <a:off x="76200" y="488950"/>
            <a:ext cx="5943600" cy="4800600"/>
          </a:xfrm>
          <a:prstGeom prst="rect">
            <a:avLst/>
          </a:prstGeom>
          <a:noFill/>
        </p:spPr>
        <p:txBody>
          <a:bodyPr>
            <a:spAutoFit/>
          </a:bodyPr>
          <a:lstStyle/>
          <a:p>
            <a:pPr>
              <a:defRPr/>
            </a:pPr>
            <a:r>
              <a:rPr lang="en-US" sz="2400" b="1" dirty="0">
                <a:latin typeface="Cambria"/>
                <a:cs typeface="Cambria"/>
              </a:rPr>
              <a:t>Flip Creation</a:t>
            </a:r>
          </a:p>
          <a:p>
            <a:pPr>
              <a:defRPr/>
            </a:pPr>
            <a:endParaRPr lang="en-US" sz="1000" b="1" dirty="0">
              <a:latin typeface="Cambria"/>
              <a:cs typeface="Cambria"/>
            </a:endParaRPr>
          </a:p>
          <a:p>
            <a:pPr marL="342900" indent="-342900">
              <a:buFont typeface="+mj-lt"/>
              <a:buAutoNum type="arabicParenR"/>
              <a:defRPr/>
            </a:pPr>
            <a:r>
              <a:rPr lang="en-US" dirty="0">
                <a:latin typeface="Cambria"/>
                <a:cs typeface="Cambria"/>
              </a:rPr>
              <a:t>Started with course objectives</a:t>
            </a:r>
          </a:p>
          <a:p>
            <a:pPr>
              <a:defRPr/>
            </a:pPr>
            <a:endParaRPr lang="en-US" sz="1000" dirty="0">
              <a:latin typeface="Cambria"/>
              <a:cs typeface="Cambria"/>
            </a:endParaRPr>
          </a:p>
          <a:p>
            <a:pPr marL="342900" indent="-342900">
              <a:buFont typeface="+mj-lt"/>
              <a:buAutoNum type="arabicParenR"/>
              <a:defRPr/>
            </a:pPr>
            <a:r>
              <a:rPr lang="en-US" dirty="0">
                <a:latin typeface="Cambria"/>
                <a:cs typeface="Cambria"/>
              </a:rPr>
              <a:t>Inspired by “choose-your-own-adventure” Goosebumps books</a:t>
            </a:r>
          </a:p>
          <a:p>
            <a:pPr marL="800100" lvl="1" indent="-342900">
              <a:buFont typeface="Arial"/>
              <a:buChar char="•"/>
              <a:defRPr/>
            </a:pPr>
            <a:r>
              <a:rPr lang="en-US" dirty="0">
                <a:latin typeface="Cambria"/>
                <a:cs typeface="Cambria"/>
              </a:rPr>
              <a:t>Created 3 hyperlinked text documents – each case was constructed as a clickable adventure guiding students through a story of questions based on learning objectives and prior coursework</a:t>
            </a:r>
          </a:p>
          <a:p>
            <a:pPr lvl="1">
              <a:defRPr/>
            </a:pPr>
            <a:endParaRPr lang="en-US" sz="1000" dirty="0">
              <a:latin typeface="Cambria"/>
              <a:cs typeface="Cambria"/>
            </a:endParaRPr>
          </a:p>
          <a:p>
            <a:pPr marL="342900" indent="-342900">
              <a:buFont typeface="+mj-lt"/>
              <a:buAutoNum type="arabicParenR"/>
              <a:defRPr/>
            </a:pPr>
            <a:r>
              <a:rPr lang="en-US" dirty="0">
                <a:latin typeface="Cambria"/>
                <a:cs typeface="Cambria"/>
              </a:rPr>
              <a:t>Each case featured a different lymphatic organ</a:t>
            </a:r>
          </a:p>
          <a:p>
            <a:pPr>
              <a:defRPr/>
            </a:pPr>
            <a:endParaRPr lang="en-US" sz="1000" dirty="0">
              <a:latin typeface="Cambria"/>
              <a:cs typeface="Cambria"/>
            </a:endParaRPr>
          </a:p>
          <a:p>
            <a:pPr marL="342900" indent="-342900">
              <a:buFont typeface="+mj-lt"/>
              <a:buAutoNum type="arabicParenR"/>
              <a:defRPr/>
            </a:pPr>
            <a:r>
              <a:rPr lang="en-US" dirty="0">
                <a:latin typeface="Cambria"/>
                <a:cs typeface="Cambria"/>
              </a:rPr>
              <a:t>Each case included a variety of questions (multiple-choice, fill-in-the-blank, histology scavenger hunt, labeling)</a:t>
            </a:r>
          </a:p>
          <a:p>
            <a:pPr>
              <a:defRPr/>
            </a:pPr>
            <a:endParaRPr lang="en-US" dirty="0">
              <a:latin typeface="Cambria"/>
              <a:cs typeface="Cambria"/>
            </a:endParaRPr>
          </a:p>
          <a:p>
            <a:pPr>
              <a:defRPr/>
            </a:pPr>
            <a:endParaRPr lang="en-US" dirty="0">
              <a:latin typeface="Cambria"/>
              <a:cs typeface="Cambria"/>
            </a:endParaRPr>
          </a:p>
        </p:txBody>
      </p:sp>
      <p:sp>
        <p:nvSpPr>
          <p:cNvPr id="23561" name="TextBox 5"/>
          <p:cNvSpPr txBox="1">
            <a:spLocks noChangeArrowheads="1"/>
          </p:cNvSpPr>
          <p:nvPr/>
        </p:nvSpPr>
        <p:spPr bwMode="auto">
          <a:xfrm>
            <a:off x="0" y="4800600"/>
            <a:ext cx="59261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i="1"/>
              <a:t>"It is not surprising that students are driven by assessment and report mock examinations as an effective way of learning." Smith et. al 2014 The context of learning anatomy - does it make a difference?</a:t>
            </a:r>
          </a:p>
          <a:p>
            <a:pPr algn="ctr" eaLnBrk="1" hangingPunct="1"/>
            <a:endParaRPr lang="en-US" sz="1400" i="1"/>
          </a:p>
        </p:txBody>
      </p:sp>
      <p:pic>
        <p:nvPicPr>
          <p:cNvPr id="2356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838200"/>
            <a:ext cx="29845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2560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9013" y="533400"/>
            <a:ext cx="42687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4"/>
          <p:cNvSpPr txBox="1">
            <a:spLocks noChangeArrowheads="1"/>
          </p:cNvSpPr>
          <p:nvPr/>
        </p:nvSpPr>
        <p:spPr bwMode="auto">
          <a:xfrm>
            <a:off x="533400" y="533400"/>
            <a:ext cx="354647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a:latin typeface="Cambria" charset="0"/>
                <a:cs typeface="Cambria" charset="0"/>
              </a:rPr>
              <a:t>A flow diagram of each question</a:t>
            </a:r>
          </a:p>
          <a:p>
            <a:pPr algn="ctr" eaLnBrk="1" hangingPunct="1"/>
            <a:r>
              <a:rPr lang="en-US" sz="2000" b="1" i="1">
                <a:latin typeface="Cambria" charset="0"/>
                <a:cs typeface="Cambria" charset="0"/>
              </a:rPr>
              <a:t>A Night in the ER Case</a:t>
            </a:r>
          </a:p>
        </p:txBody>
      </p:sp>
      <p:sp>
        <p:nvSpPr>
          <p:cNvPr id="6" name="TextBox 5"/>
          <p:cNvSpPr txBox="1"/>
          <p:nvPr/>
        </p:nvSpPr>
        <p:spPr>
          <a:xfrm>
            <a:off x="76200" y="2819400"/>
            <a:ext cx="4724400" cy="2892425"/>
          </a:xfrm>
          <a:prstGeom prst="rect">
            <a:avLst/>
          </a:prstGeom>
          <a:noFill/>
        </p:spPr>
        <p:txBody>
          <a:bodyPr>
            <a:spAutoFit/>
          </a:bodyPr>
          <a:lstStyle/>
          <a:p>
            <a:pPr marL="285750" indent="-285750">
              <a:buFont typeface="Arial"/>
              <a:buChar char="•"/>
              <a:defRPr/>
            </a:pPr>
            <a:r>
              <a:rPr lang="en-US" dirty="0">
                <a:latin typeface="Cambria"/>
                <a:cs typeface="Cambria"/>
              </a:rPr>
              <a:t>Different colored arrows direct to incorrect (purple) and correct (green) answers</a:t>
            </a:r>
          </a:p>
          <a:p>
            <a:pPr>
              <a:defRPr/>
            </a:pPr>
            <a:endParaRPr lang="en-US" sz="1000" dirty="0">
              <a:latin typeface="Cambria"/>
              <a:cs typeface="Cambria"/>
            </a:endParaRPr>
          </a:p>
          <a:p>
            <a:pPr marL="285750" indent="-285750">
              <a:buFont typeface="Arial"/>
              <a:buChar char="•"/>
              <a:defRPr/>
            </a:pPr>
            <a:r>
              <a:rPr lang="en-US" dirty="0">
                <a:latin typeface="Cambria"/>
                <a:cs typeface="Cambria"/>
              </a:rPr>
              <a:t>Students work their way through the case with their choices affecting what they subsequently encounter</a:t>
            </a:r>
          </a:p>
          <a:p>
            <a:pPr>
              <a:defRPr/>
            </a:pPr>
            <a:endParaRPr lang="en-US" sz="1000" dirty="0">
              <a:latin typeface="Cambria"/>
              <a:cs typeface="Cambria"/>
            </a:endParaRPr>
          </a:p>
          <a:p>
            <a:pPr marL="285750" indent="-285750">
              <a:buFont typeface="Arial"/>
              <a:buChar char="•"/>
              <a:defRPr/>
            </a:pPr>
            <a:r>
              <a:rPr lang="en-US" dirty="0">
                <a:latin typeface="Cambria"/>
                <a:cs typeface="Cambria"/>
              </a:rPr>
              <a:t>A hyperlink at the end brings them back to the beginning to play again &amp; encourages to click on wrong answers for additional questions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7656" name="TextBox 2"/>
          <p:cNvSpPr txBox="1">
            <a:spLocks noChangeArrowheads="1"/>
          </p:cNvSpPr>
          <p:nvPr/>
        </p:nvSpPr>
        <p:spPr bwMode="auto">
          <a:xfrm>
            <a:off x="381000" y="685800"/>
            <a:ext cx="2230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i="1">
                <a:latin typeface="Cambria" charset="0"/>
                <a:cs typeface="Cambria" charset="0"/>
              </a:rPr>
              <a:t>It’s Alive!</a:t>
            </a:r>
          </a:p>
        </p:txBody>
      </p:sp>
      <p:pic>
        <p:nvPicPr>
          <p:cNvPr id="2765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1219200"/>
            <a:ext cx="29591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219200"/>
            <a:ext cx="28638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5"/>
          <p:cNvPicPr>
            <a:picLocks noChangeAspect="1"/>
          </p:cNvPicPr>
          <p:nvPr/>
        </p:nvPicPr>
        <p:blipFill>
          <a:blip r:embed="rId4">
            <a:extLst>
              <a:ext uri="{28A0092B-C50C-407E-A947-70E740481C1C}">
                <a14:useLocalDpi xmlns:a14="http://schemas.microsoft.com/office/drawing/2010/main" val="0"/>
              </a:ext>
            </a:extLst>
          </a:blip>
          <a:srcRect b="7407"/>
          <a:stretch>
            <a:fillRect/>
          </a:stretch>
        </p:blipFill>
        <p:spPr bwMode="auto">
          <a:xfrm>
            <a:off x="5821363" y="1219200"/>
            <a:ext cx="33528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6"/>
          <p:cNvSpPr txBox="1">
            <a:spLocks noChangeArrowheads="1"/>
          </p:cNvSpPr>
          <p:nvPr/>
        </p:nvSpPr>
        <p:spPr bwMode="auto">
          <a:xfrm>
            <a:off x="455613" y="4343400"/>
            <a:ext cx="19827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latin typeface="Cambria" charset="0"/>
                <a:cs typeface="Cambria" charset="0"/>
              </a:rPr>
              <a:t>A Night in the ER</a:t>
            </a:r>
          </a:p>
          <a:p>
            <a:pPr algn="ctr" eaLnBrk="1" hangingPunct="1"/>
            <a:r>
              <a:rPr lang="en-US" sz="1600" b="1">
                <a:latin typeface="Cambria" charset="0"/>
                <a:cs typeface="Cambria" charset="0"/>
              </a:rPr>
              <a:t>(Spleen and MALT)</a:t>
            </a:r>
          </a:p>
        </p:txBody>
      </p:sp>
      <p:sp>
        <p:nvSpPr>
          <p:cNvPr id="27661" name="TextBox 7"/>
          <p:cNvSpPr txBox="1">
            <a:spLocks noChangeArrowheads="1"/>
          </p:cNvSpPr>
          <p:nvPr/>
        </p:nvSpPr>
        <p:spPr bwMode="auto">
          <a:xfrm>
            <a:off x="3081338" y="4343400"/>
            <a:ext cx="25225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latin typeface="Cambria" charset="0"/>
                <a:cs typeface="Cambria" charset="0"/>
              </a:rPr>
              <a:t>The Suspicious Lesion</a:t>
            </a:r>
          </a:p>
          <a:p>
            <a:pPr algn="ctr" eaLnBrk="1" hangingPunct="1"/>
            <a:r>
              <a:rPr lang="en-US" sz="1600" b="1">
                <a:latin typeface="Cambria" charset="0"/>
                <a:cs typeface="Cambria" charset="0"/>
              </a:rPr>
              <a:t>(Lymph nodes)</a:t>
            </a:r>
          </a:p>
        </p:txBody>
      </p:sp>
      <p:sp>
        <p:nvSpPr>
          <p:cNvPr id="27662" name="TextBox 8"/>
          <p:cNvSpPr txBox="1">
            <a:spLocks noChangeArrowheads="1"/>
          </p:cNvSpPr>
          <p:nvPr/>
        </p:nvSpPr>
        <p:spPr bwMode="auto">
          <a:xfrm>
            <a:off x="6502400" y="4343400"/>
            <a:ext cx="21526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latin typeface="Cambria" charset="0"/>
                <a:cs typeface="Cambria" charset="0"/>
              </a:rPr>
              <a:t>A Mysterious Mass</a:t>
            </a:r>
          </a:p>
          <a:p>
            <a:pPr algn="ctr" eaLnBrk="1" hangingPunct="1"/>
            <a:r>
              <a:rPr lang="en-US" sz="1600" b="1">
                <a:latin typeface="Cambria" charset="0"/>
                <a:cs typeface="Cambria" charset="0"/>
              </a:rPr>
              <a:t>(Thymus)</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7955"/>
        </p:xfrm>
        <a:graphic>
          <a:graphicData uri="http://schemas.openxmlformats.org/drawingml/2006/table">
            <a:tbl>
              <a:tblPr firstRow="1" bandRow="1">
                <a:tableStyleId>{2D5ABB26-0587-4C30-8999-92F81FD0307C}</a:tableStyleId>
              </a:tblPr>
              <a:tblGrid>
                <a:gridCol w="1828800"/>
                <a:gridCol w="1828800"/>
                <a:gridCol w="1828800"/>
                <a:gridCol w="1828800"/>
                <a:gridCol w="1828800"/>
              </a:tblGrid>
              <a:tr h="517525">
                <a:tc>
                  <a:txBody>
                    <a:bodyPr/>
                    <a:lstStyle/>
                    <a:p>
                      <a:pPr algn="ctr"/>
                      <a:r>
                        <a:rPr lang="en-US" sz="1400" b="1" dirty="0" smtClean="0">
                          <a:solidFill>
                            <a:srgbClr val="FF0000"/>
                          </a:solidFill>
                          <a:latin typeface="Times New Roman"/>
                          <a:cs typeface="Times New Roman"/>
                        </a:rPr>
                        <a:t>Flip </a:t>
                      </a:r>
                    </a:p>
                    <a:p>
                      <a:pPr algn="ctr"/>
                      <a:r>
                        <a:rPr lang="en-US" sz="1400" b="1" dirty="0" smtClean="0">
                          <a:solidFill>
                            <a:srgbClr val="FF0000"/>
                          </a:solidFill>
                          <a:latin typeface="Times New Roman"/>
                          <a:cs typeface="Times New Roman"/>
                        </a:rPr>
                        <a:t>Creation</a:t>
                      </a:r>
                      <a:endParaRPr lang="en-US" sz="1400" b="1" dirty="0">
                        <a:solidFill>
                          <a:srgbClr val="FF0000"/>
                        </a:solidFill>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Flipping </a:t>
                      </a:r>
                    </a:p>
                    <a:p>
                      <a:pPr algn="ctr"/>
                      <a:r>
                        <a:rPr lang="en-US" sz="1400" b="1" dirty="0" smtClean="0">
                          <a:latin typeface="Times New Roman"/>
                          <a:cs typeface="Times New Roman"/>
                        </a:rPr>
                        <a:t>the Class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Exam </a:t>
                      </a:r>
                    </a:p>
                    <a:p>
                      <a:pPr algn="ctr"/>
                      <a:r>
                        <a:rPr lang="en-US" sz="1400" b="1" dirty="0" smtClean="0">
                          <a:latin typeface="Times New Roman"/>
                          <a:cs typeface="Times New Roman"/>
                        </a:rPr>
                        <a:t>Performance</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Student </a:t>
                      </a:r>
                    </a:p>
                    <a:p>
                      <a:pPr algn="ctr"/>
                      <a:r>
                        <a:rPr lang="en-US" sz="1400" b="1" dirty="0" smtClean="0">
                          <a:latin typeface="Times New Roman"/>
                          <a:cs typeface="Times New Roman"/>
                        </a:rPr>
                        <a:t>Perceptions</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smtClean="0">
                          <a:latin typeface="Times New Roman"/>
                          <a:cs typeface="Times New Roman"/>
                        </a:rPr>
                        <a:t>Future </a:t>
                      </a:r>
                    </a:p>
                    <a:p>
                      <a:pPr algn="ctr"/>
                      <a:r>
                        <a:rPr lang="en-US" sz="1400" b="1" dirty="0" smtClean="0">
                          <a:latin typeface="Times New Roman"/>
                          <a:cs typeface="Times New Roman"/>
                        </a:rPr>
                        <a:t>Flipping</a:t>
                      </a:r>
                      <a:endParaRPr lang="en-US" sz="1400" b="1" dirty="0">
                        <a:latin typeface="Times New Roman"/>
                        <a:cs typeface="Times New Roman"/>
                      </a:endParaRPr>
                    </a:p>
                  </a:txBody>
                  <a:tcPr marT="45618" marB="45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28680" name="Picture 3"/>
          <p:cNvPicPr>
            <a:picLocks noChangeAspect="1"/>
          </p:cNvPicPr>
          <p:nvPr/>
        </p:nvPicPr>
        <p:blipFill>
          <a:blip r:embed="rId2">
            <a:extLst>
              <a:ext uri="{28A0092B-C50C-407E-A947-70E740481C1C}">
                <a14:useLocalDpi xmlns:a14="http://schemas.microsoft.com/office/drawing/2010/main" val="0"/>
              </a:ext>
            </a:extLst>
          </a:blip>
          <a:srcRect b="7407"/>
          <a:stretch>
            <a:fillRect/>
          </a:stretch>
        </p:blipFill>
        <p:spPr bwMode="auto">
          <a:xfrm>
            <a:off x="533400" y="609600"/>
            <a:ext cx="33528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 y="3657600"/>
            <a:ext cx="37592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5963" y="838200"/>
            <a:ext cx="4313237"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2438400" y="3352800"/>
            <a:ext cx="0" cy="304800"/>
          </a:xfrm>
          <a:prstGeom prst="straightConnector1">
            <a:avLst/>
          </a:prstGeom>
          <a:ln w="38100" cmpd="sng">
            <a:solidFill>
              <a:srgbClr val="66006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276600" y="1066800"/>
            <a:ext cx="1295400" cy="2133600"/>
          </a:xfrm>
          <a:prstGeom prst="straightConnector1">
            <a:avLst/>
          </a:prstGeom>
          <a:ln w="38100" cmpd="sng">
            <a:solidFill>
              <a:srgbClr val="008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114800" y="3352800"/>
            <a:ext cx="685800" cy="762000"/>
          </a:xfrm>
          <a:prstGeom prst="straightConnector1">
            <a:avLst/>
          </a:prstGeom>
          <a:ln w="38100" cmpd="sng">
            <a:solidFill>
              <a:srgbClr val="0000FF"/>
            </a:solidFill>
            <a:tailEnd type="stealth"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9607</TotalTime>
  <Words>2922</Words>
  <Application>Microsoft Macintosh PowerPoint</Application>
  <PresentationFormat>On-screen Show (4:3)</PresentationFormat>
  <Paragraphs>634</Paragraphs>
  <Slides>36</Slides>
  <Notes>23</Notes>
  <HiddenSlides>0</HiddenSlides>
  <MMClips>1</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Flipping  Histology: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IU School of Medicine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Thomas Weinzerl</dc:creator>
  <cp:lastModifiedBy>Barbie Klein</cp:lastModifiedBy>
  <cp:revision>225</cp:revision>
  <dcterms:created xsi:type="dcterms:W3CDTF">2009-10-27T22:14:17Z</dcterms:created>
  <dcterms:modified xsi:type="dcterms:W3CDTF">2015-06-01T00:05:47Z</dcterms:modified>
</cp:coreProperties>
</file>